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0"/>
  </p:notesMasterIdLst>
  <p:sldIdLst>
    <p:sldId id="256" r:id="rId4"/>
    <p:sldId id="257" r:id="rId5"/>
    <p:sldId id="258" r:id="rId6"/>
    <p:sldId id="259" r:id="rId7"/>
    <p:sldId id="260" r:id="rId8"/>
    <p:sldId id="261" r:id="rId9"/>
    <p:sldId id="275" r:id="rId10"/>
    <p:sldId id="267" r:id="rId11"/>
    <p:sldId id="268" r:id="rId12"/>
    <p:sldId id="263" r:id="rId13"/>
    <p:sldId id="264" r:id="rId14"/>
    <p:sldId id="265" r:id="rId15"/>
    <p:sldId id="270" r:id="rId16"/>
    <p:sldId id="279" r:id="rId17"/>
    <p:sldId id="271" r:id="rId18"/>
    <p:sldId id="266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04B196-A07E-4F3E-BBD7-55E5750B2C27}" v="384" dt="2023-06-05T13:48:39.1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1422" autoAdjust="0"/>
  </p:normalViewPr>
  <p:slideViewPr>
    <p:cSldViewPr snapToGrid="0">
      <p:cViewPr varScale="1">
        <p:scale>
          <a:sx n="104" d="100"/>
          <a:sy n="10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Folie mittels Klicken verschieben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2000" b="0" strike="noStrike" spc="-1">
                <a:latin typeface="Arial"/>
              </a:rPr>
              <a:t>Format der Notizen mittels Klicken bearbeiten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1400" b="0" strike="noStrike" spc="-1">
                <a:latin typeface="Times New Roman"/>
              </a:rPr>
              <a:t>&lt;Kopfzeile&gt;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de-DE" sz="1400" b="0" strike="noStrike" spc="-1">
                <a:latin typeface="Times New Roman"/>
              </a:rPr>
              <a:t>&lt;Datum/Uhrzeit&gt;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de-DE" sz="1400" b="0" strike="noStrike" spc="-1">
                <a:latin typeface="Times New Roman"/>
              </a:rPr>
              <a:t>&lt;Fußzeile&gt;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19556051-DA05-4BC5-8155-86DAB5541170}" type="slidenum">
              <a:rPr lang="de-DE" sz="1400" b="0" strike="noStrike" spc="-1">
                <a:latin typeface="Times New Roman"/>
              </a:rPr>
              <a:t>‹Nr.›</a:t>
            </a:fld>
            <a:endParaRPr lang="de-DE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de-DE" sz="2000" b="0" strike="noStrike" spc="-1">
                <a:latin typeface="Arial"/>
              </a:rPr>
              <a:t>Herzlich willkommen!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>
                <a:latin typeface="Arial"/>
              </a:rPr>
              <a:t>Aufgeregt, nervös?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>
                <a:latin typeface="Arial"/>
              </a:rPr>
              <a:t>Erster Teil hier, zweiter Teil in den Stammgruppenräumen</a:t>
            </a:r>
          </a:p>
        </p:txBody>
      </p:sp>
      <p:sp>
        <p:nvSpPr>
          <p:cNvPr id="20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545169B1-9533-4BAE-B55D-8E41D9A3ED75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de-DE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Bitte keinen Schülerkalender/Hausaufgabenheft besorgen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wir lassen Logbücher drucken – </a:t>
            </a:r>
            <a:r>
              <a:rPr lang="de-DE" sz="2000" b="0" strike="noStrike" spc="-1" dirty="0" err="1">
                <a:latin typeface="Arial"/>
              </a:rPr>
              <a:t>ca</a:t>
            </a:r>
            <a:r>
              <a:rPr lang="de-DE" sz="2000" b="0" strike="noStrike" spc="-1" dirty="0">
                <a:latin typeface="Arial"/>
              </a:rPr>
              <a:t> 10€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sind wichtiges Arbeitsinstrument für </a:t>
            </a:r>
            <a:r>
              <a:rPr lang="de-DE" sz="2000" b="0" strike="noStrike" spc="-1" dirty="0" err="1">
                <a:latin typeface="Arial"/>
              </a:rPr>
              <a:t>SuS</a:t>
            </a:r>
            <a:r>
              <a:rPr lang="de-DE" sz="2000" b="0" strike="noStrike" spc="-1" dirty="0">
                <a:latin typeface="Arial"/>
              </a:rPr>
              <a:t> und für uns Kommunikationsmittel zum S und nach Hause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</a:t>
            </a:r>
            <a:r>
              <a:rPr lang="de-DE" sz="2000" b="0" strike="noStrike" spc="-1" dirty="0" err="1">
                <a:latin typeface="Arial"/>
              </a:rPr>
              <a:t>SuS</a:t>
            </a:r>
            <a:r>
              <a:rPr lang="de-DE" sz="2000" b="0" strike="noStrike" spc="-1" dirty="0">
                <a:latin typeface="Arial"/>
              </a:rPr>
              <a:t> planen und reflektieren getane Arbeit in den Hauptfächern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Wochenreflektion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Kalender/Organisationsmittel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alles Wissen um die Mittelgruppe inkl. Kontaktinformationen enthalten</a:t>
            </a:r>
          </a:p>
        </p:txBody>
      </p:sp>
      <p:sp>
        <p:nvSpPr>
          <p:cNvPr id="2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E3C6A29-38F2-46C6-87AB-BF1D162A28F7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de-DE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de-DE" sz="2000" b="0" strike="noStrike" spc="-1" dirty="0">
              <a:latin typeface="Arial"/>
            </a:endParaRPr>
          </a:p>
        </p:txBody>
      </p:sp>
      <p:sp>
        <p:nvSpPr>
          <p:cNvPr id="2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E3C6A29-38F2-46C6-87AB-BF1D162A28F7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de-DE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1411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de-DE" sz="2000" b="0" strike="noStrike" spc="-1" dirty="0">
              <a:latin typeface="Arial"/>
            </a:endParaRPr>
          </a:p>
        </p:txBody>
      </p:sp>
      <p:sp>
        <p:nvSpPr>
          <p:cNvPr id="2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E3C6A29-38F2-46C6-87AB-BF1D162A28F7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de-DE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6730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Bitte keinen Schülerkalender/Hausaufgabenheft besorgen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wir lassen Logbücher drucken – </a:t>
            </a:r>
            <a:r>
              <a:rPr lang="de-DE" sz="2000" b="0" strike="noStrike" spc="-1" dirty="0" err="1">
                <a:latin typeface="Arial"/>
              </a:rPr>
              <a:t>ca</a:t>
            </a:r>
            <a:r>
              <a:rPr lang="de-DE" sz="2000" b="0" strike="noStrike" spc="-1">
                <a:latin typeface="Arial"/>
              </a:rPr>
              <a:t> 10€</a:t>
            </a:r>
            <a:endParaRPr lang="de-DE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sind wichtiges Arbeitsinstrument für </a:t>
            </a:r>
            <a:r>
              <a:rPr lang="de-DE" sz="2000" b="0" strike="noStrike" spc="-1" dirty="0" err="1">
                <a:latin typeface="Arial"/>
              </a:rPr>
              <a:t>SuS</a:t>
            </a:r>
            <a:r>
              <a:rPr lang="de-DE" sz="2000" b="0" strike="noStrike" spc="-1" dirty="0">
                <a:latin typeface="Arial"/>
              </a:rPr>
              <a:t> und für uns Kommunikationsmittel zum S und nach Hause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</a:t>
            </a:r>
            <a:r>
              <a:rPr lang="de-DE" sz="2000" b="0" strike="noStrike" spc="-1" dirty="0" err="1">
                <a:latin typeface="Arial"/>
              </a:rPr>
              <a:t>SuS</a:t>
            </a:r>
            <a:r>
              <a:rPr lang="de-DE" sz="2000" b="0" strike="noStrike" spc="-1" dirty="0">
                <a:latin typeface="Arial"/>
              </a:rPr>
              <a:t> planen und reflektieren getane Arbeit in den Hauptfächern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Wochenreflektion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Kalender/Organisationsmittel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alles Wissen um die Mittelgruppe inkl. Kontaktinformationen enthalten</a:t>
            </a:r>
          </a:p>
        </p:txBody>
      </p:sp>
      <p:sp>
        <p:nvSpPr>
          <p:cNvPr id="2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E3C6A29-38F2-46C6-87AB-BF1D162A28F7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lang="de-DE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4240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de-DE" sz="2000" b="0" strike="noStrike" spc="-1">
                <a:latin typeface="Arial"/>
              </a:rPr>
              <a:t>Nachfragen dürfen Sie mit nach unten nehmen,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>
                <a:latin typeface="Arial"/>
              </a:rPr>
              <a:t>vergessen Sie bitte nicht Materialliste und Buchzettel --&gt; erscheint viel, aber wenn Kinder damit ordentlich umgehen, muss man außer Verbrauchsmaterialien nichts neues in den folgenden Jahren kaufen</a:t>
            </a:r>
          </a:p>
        </p:txBody>
      </p:sp>
      <p:sp>
        <p:nvSpPr>
          <p:cNvPr id="22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2443B82-2294-4E0C-8DD4-F2D80EAEF4C6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 lang="de-DE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Gruppenübergänge erläutern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Perkussionsinstrumente, mit denen man ordentlich Krach machen kann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Kinder treffen wieder auf vertraute Schüler, leider weniger vertraute Lehrer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auch hier wieder Spind in der Nähe des Gruppenraumes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es wird enger (Umzug neues Gebäude)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Kiste im Raum zum Verstauen der Unterrichtsmaterialien</a:t>
            </a:r>
          </a:p>
        </p:txBody>
      </p:sp>
      <p:sp>
        <p:nvSpPr>
          <p:cNvPr id="20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E4FF01D-8640-4BA7-AD7F-2EAEE8D0A4DA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de-DE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Auftakt und Ausklang sind Schulkonzept-Stunden (im 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kleinen </a:t>
            </a:r>
            <a:r>
              <a:rPr lang="de-D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Jenaplan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(P. Peterson) „Morgenkreis“ und „Feier“ genannt), in denen in jeder Woche Stammgruppenrelevante Themen besprochen werden und auch monatlich der Klassenrat nach §28(1a)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ThürSchulG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stattfindet.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EVL: eigenverantwortliches Lernen: Hauptfächer Ma, De, En – mit Deutscharbeitsplan und viel Material zur eigenständigen Vertiefung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Projektunterricht, hier werden unter Entnahme von Stunden aus der Rahmenstundentafel der jeweiligen Fächer, fächerverbindende Themen behandelt und in der Regel in Form eines Produkts mit dazugehöriger Präsentation beendet und eingeschätzt.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Kulturwerkstatt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KuWe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So nennen wir die Zeit, in der Angebote des Ganztags stattfinden, in welche sich die Schüler für die Dauer von ca. 12 Wochen fest einwählen, siehe Anlagen)</a:t>
            </a:r>
          </a:p>
          <a:p>
            <a:pPr marL="216000" indent="-216000">
              <a:lnSpc>
                <a:spcPct val="100000"/>
              </a:lnSpc>
            </a:pPr>
            <a:endParaRPr lang="de-DE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de-DE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vor dem offenen Beginn </a:t>
            </a:r>
            <a:r>
              <a:rPr lang="de-DE" sz="2000" b="0" strike="noStrike" spc="-1" dirty="0" err="1">
                <a:latin typeface="Arial"/>
              </a:rPr>
              <a:t>Frühhort</a:t>
            </a:r>
            <a:r>
              <a:rPr lang="de-DE" sz="2000" b="0" strike="noStrike" spc="-1" dirty="0">
                <a:latin typeface="Arial"/>
              </a:rPr>
              <a:t> im 4. Jg. noch möglich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offener Beginn: ruhiges Ankommen, Spielen, Vorbereiten auf den Unterricht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Auftakt ähnlich wie UG, Dienste festgelegt, </a:t>
            </a:r>
            <a:r>
              <a:rPr lang="de-DE" sz="2000" b="0" strike="noStrike" spc="-1" dirty="0" err="1">
                <a:latin typeface="Arial"/>
              </a:rPr>
              <a:t>Orga</a:t>
            </a:r>
            <a:r>
              <a:rPr lang="de-DE" sz="2000" b="0" strike="noStrike" spc="-1" dirty="0">
                <a:latin typeface="Arial"/>
              </a:rPr>
              <a:t> der Woche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Wochenausklang ebenso - vertraute Fächer wie </a:t>
            </a:r>
            <a:r>
              <a:rPr lang="de-DE" sz="2000" b="0" strike="noStrike" spc="-1" dirty="0" err="1">
                <a:latin typeface="Arial"/>
              </a:rPr>
              <a:t>Deu</a:t>
            </a:r>
            <a:r>
              <a:rPr lang="de-DE" sz="2000" b="0" strike="noStrike" spc="-1" dirty="0">
                <a:latin typeface="Arial"/>
              </a:rPr>
              <a:t>, Ma, </a:t>
            </a:r>
            <a:r>
              <a:rPr lang="de-DE" sz="2000" b="0" strike="noStrike" spc="-1" dirty="0" err="1">
                <a:latin typeface="Arial"/>
              </a:rPr>
              <a:t>Ku</a:t>
            </a:r>
            <a:r>
              <a:rPr lang="de-DE" sz="2000" b="0" strike="noStrike" spc="-1" dirty="0">
                <a:latin typeface="Arial"/>
              </a:rPr>
              <a:t>, Projekt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Extra-Deutsch-Zeit für 4. Jg., weil noch keine beginnende 2. FS (aber Schnuppern im letzten Halbjahr) </a:t>
            </a:r>
          </a:p>
        </p:txBody>
      </p:sp>
      <p:sp>
        <p:nvSpPr>
          <p:cNvPr id="20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F8BBEEE5-CA47-43F5-B6DD-84D46F1AAA90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de-DE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Projekt speist sich aus Ge, </a:t>
            </a:r>
            <a:r>
              <a:rPr lang="de-DE" sz="2000" b="0" strike="noStrike" spc="-1" dirty="0" err="1">
                <a:latin typeface="Arial"/>
              </a:rPr>
              <a:t>Geo</a:t>
            </a:r>
            <a:r>
              <a:rPr lang="de-DE" sz="2000" b="0" strike="noStrike" spc="-1" dirty="0">
                <a:latin typeface="Arial"/>
              </a:rPr>
              <a:t>, MNT, </a:t>
            </a:r>
            <a:r>
              <a:rPr lang="de-DE" sz="2000" b="0" strike="noStrike" spc="-1" dirty="0" err="1">
                <a:latin typeface="Arial"/>
              </a:rPr>
              <a:t>Deu</a:t>
            </a:r>
            <a:r>
              <a:rPr lang="de-DE" sz="2000" b="0" strike="noStrike" spc="-1" dirty="0">
                <a:latin typeface="Arial"/>
              </a:rPr>
              <a:t>, Ethik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selbstständiges Arbeiten im Team wird angelernt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eigenständige Recherche in Sachbüchern/Internet -&gt; Teil der Medienkunde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Verstehendes Lesen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Verfassen eigener Texte und Stichpunkte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Präsentationsformen wie Infoposter, Flyer, </a:t>
            </a:r>
            <a:r>
              <a:rPr lang="de-DE" sz="2000" b="0" strike="noStrike" spc="-1" dirty="0" err="1">
                <a:latin typeface="Arial"/>
              </a:rPr>
              <a:t>Lapbooks</a:t>
            </a:r>
            <a:r>
              <a:rPr lang="de-DE" sz="2000" b="0" strike="noStrike" spc="-1" dirty="0">
                <a:latin typeface="Arial"/>
              </a:rPr>
              <a:t>, Leserollen, </a:t>
            </a:r>
            <a:r>
              <a:rPr lang="de-DE" sz="2000" b="0" strike="noStrike" spc="-1" dirty="0" err="1">
                <a:latin typeface="Arial"/>
              </a:rPr>
              <a:t>Powerpoint</a:t>
            </a:r>
            <a:r>
              <a:rPr lang="de-DE" sz="2000" b="0" strike="noStrike" spc="-1" dirty="0">
                <a:latin typeface="Arial"/>
              </a:rPr>
              <a:t>,...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Planen und Organisieren eines Projekts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gern zu Hause unterstützen (Bibo, Internet, Materialien)</a:t>
            </a:r>
          </a:p>
        </p:txBody>
      </p:sp>
      <p:sp>
        <p:nvSpPr>
          <p:cNvPr id="20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EE42B17A-E5FF-4449-AEFE-2F903575AA15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de-DE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2000" dirty="0" err="1"/>
              <a:t>FaZ</a:t>
            </a:r>
            <a:r>
              <a:rPr lang="de-DE" sz="2000" dirty="0"/>
              <a:t> = Facharbeitszeit für Geschichte, Geographie und MNT </a:t>
            </a:r>
          </a:p>
          <a:p>
            <a:r>
              <a:rPr lang="de-DE" sz="2000" dirty="0"/>
              <a:t>- wechseln sich epochal ab, wobei MNT größten Stundenposten hat</a:t>
            </a:r>
          </a:p>
          <a:p>
            <a:r>
              <a:rPr lang="de-DE" sz="2000" dirty="0"/>
              <a:t>- Grundlagen der Fächer vermittelt, die sich nicht für projektartige Arbeit eignen</a:t>
            </a:r>
          </a:p>
          <a:p>
            <a:pPr marL="216000" indent="-216000">
              <a:lnSpc>
                <a:spcPct val="100000"/>
              </a:lnSpc>
            </a:pPr>
            <a:endParaRPr lang="de-DE" sz="2000" b="0" strike="noStrike" spc="-1" dirty="0">
              <a:latin typeface="Arial"/>
            </a:endParaRPr>
          </a:p>
        </p:txBody>
      </p:sp>
      <p:sp>
        <p:nvSpPr>
          <p:cNvPr id="20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EE42B17A-E5FF-4449-AEFE-2F903575AA15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de-DE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1978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556051-DA05-4BC5-8155-86DAB5541170}" type="slidenum">
              <a:rPr lang="de-DE" sz="1400" b="0" strike="noStrike" spc="-1" smtClean="0">
                <a:latin typeface="Times New Roman"/>
              </a:rPr>
              <a:t>8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8359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0" dirty="0"/>
              <a:t>Derzeit wird ein entsprechendes Konzept ausgearbeitet. Die Grundidee ist, dass die Kinder jeweils in Trimestern ihre Kompetenzen in den jeweiligen Themenbereichen erweitern.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556051-DA05-4BC5-8155-86DAB5541170}" type="slidenum">
              <a:rPr lang="de-DE" sz="1400" b="0" strike="noStrike" spc="-1" smtClean="0">
                <a:latin typeface="Times New Roman"/>
              </a:rPr>
              <a:t>9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7480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bunte Mischung an Angeboten, aus denen Ihr Kind frei wählen kann</a:t>
            </a:r>
          </a:p>
        </p:txBody>
      </p:sp>
      <p:sp>
        <p:nvSpPr>
          <p:cNvPr id="21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C28323F2-F487-40A0-A79E-F74D15873554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de-DE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den Mittelgruppen findet </a:t>
            </a:r>
            <a:r>
              <a:rPr lang="de-D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für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Schüler:innen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ein Grundunterricht in Musik und Kunst statt. Das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Kulturprofil ist ein Neigungsprofil, das von den Kindern zur Vertiefung des Grundkurses gewählt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werden muss. Dabei kann aus </a:t>
            </a:r>
            <a:r>
              <a:rPr lang="de-D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fünf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Neigungsprofilen gewählt werden.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Im Bandprofil mit der MKS werden Bandinstrumente und das Spielen in einem Ensemble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erlernt.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Beim Percussions-Profil lernen die jungen Musiker in der Gruppe Rhythmusinstrumente zu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beherrschen und zu mitreißenden </a:t>
            </a:r>
            <a:r>
              <a:rPr lang="de-D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Musikstücken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zu kombinieren.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Das Blasmusikprofil bringt Blechblasinstrumente mit den </a:t>
            </a:r>
            <a:r>
              <a:rPr lang="de-D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Schüler:innen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zusammen um darauf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 mehr als nur Marschmusik zu machen.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Im Kunstprofil lernen junge </a:t>
            </a:r>
            <a:r>
              <a:rPr lang="de-D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Künstler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mit vielerlei Ausdrucksformen und Techniken eigene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Werke zu erschaffen.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Im Technikerprofil wird gelernt, wie </a:t>
            </a:r>
            <a:r>
              <a:rPr lang="de-D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Bühnentechnik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vom Mikrophon zur Endstufe und von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Lichttechnik bis zur Nebelmaschine eine gelungene Show ermöglichen.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Profile sind in der Vorbereitung, die die Möglichkeiten von hier noch vielfältiger machen.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Zusammenspiel in den Ensembles trainiert neben den technischen auch sozialen Fähigkeiten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durch </a:t>
            </a:r>
            <a:r>
              <a:rPr lang="de-D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Rücksicht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 „aufeinander Hören“. Die Zusammenarbeit in Teams hat ähnliche positive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Auswirkungen auf die </a:t>
            </a:r>
            <a:r>
              <a:rPr lang="de-D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Schüler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de-D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Schüler:innen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den Musikprofilen erhalten die Möglichkeit in der Kulturwerkstatt in der Woche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 weiteres Mal mit externen Partnern zu </a:t>
            </a:r>
            <a:r>
              <a:rPr lang="de-D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üben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jedem Schuljahr gibt es mehrere Auftritte und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Ausstellungen, innerhalb und außerhalb der Schule.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Stammgruppenübergreifend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gibt es einen Schulchor, der von einem Kollegen geleitet wird.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de-DE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de-DE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jedes Kind darf Musik lernen, egal ob stimmlich oder instrumental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externe Partner </a:t>
            </a:r>
            <a:r>
              <a:rPr lang="de-DE" sz="2000" b="0" strike="noStrike" spc="-1" dirty="0" err="1">
                <a:latin typeface="Arial"/>
              </a:rPr>
              <a:t>machens</a:t>
            </a:r>
            <a:r>
              <a:rPr lang="de-DE" sz="2000" b="0" strike="noStrike" spc="-1" dirty="0">
                <a:latin typeface="Arial"/>
              </a:rPr>
              <a:t> möglich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die ersten drei finden außerhalb der Schule statt (deshalb 3 Stunden im Stundenplan) und werden von Musiklehrer dort vor Ort in Kleingruppen unterrichtet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 dirty="0">
                <a:latin typeface="Arial"/>
              </a:rPr>
              <a:t>- Talente gern durch weiteren Unterricht gefördert auch über MG-Zeit hinaus</a:t>
            </a:r>
          </a:p>
        </p:txBody>
      </p:sp>
      <p:sp>
        <p:nvSpPr>
          <p:cNvPr id="21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E4B0EE5-00DA-4460-A1E8-3EEBE5FFC364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de-DE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de-DE" sz="6000" b="0" strike="noStrike" spc="-1">
                <a:solidFill>
                  <a:srgbClr val="000000"/>
                </a:solidFill>
                <a:latin typeface="Calibri Light"/>
              </a:rPr>
              <a:t>Titelmasterformat durch Klicken bearbeiten</a:t>
            </a:r>
            <a:endParaRPr lang="de-DE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280107A2-8CD5-45C3-8E71-7CF5E7230A78}" type="datetime">
              <a:rPr lang="de-DE" sz="1200" b="0" strike="noStrike" spc="-1">
                <a:solidFill>
                  <a:srgbClr val="8B8B8B"/>
                </a:solidFill>
                <a:latin typeface="Calibri"/>
              </a:rPr>
              <a:t>06.06.2023</a:t>
            </a:fld>
            <a:endParaRPr lang="de-DE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de-DE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F0133E6-40A6-40D6-B17F-8433A8A31514}" type="slidenum">
              <a:rPr lang="de-DE" sz="1200" b="0" strike="noStrike" spc="-1">
                <a:solidFill>
                  <a:srgbClr val="8B8B8B"/>
                </a:solidFill>
                <a:latin typeface="Calibri"/>
              </a:rPr>
              <a:t>‹Nr.›</a:t>
            </a:fld>
            <a:endParaRPr lang="de-DE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de-DE" sz="4400" b="0" strike="noStrike" spc="-1">
                <a:solidFill>
                  <a:srgbClr val="000000"/>
                </a:solidFill>
                <a:latin typeface="Calibri Light"/>
              </a:rPr>
              <a:t>Titelmasterformat durch Klicken bearbeiten</a:t>
            </a:r>
            <a:endParaRPr lang="de-D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Formatvorlagen des Textmasters bearbeiten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Zweite Ebene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Dritte Ebene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Vierte Ebene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Fünfte Ebene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8C3EF319-D9C0-47E4-A8AC-464D29929045}" type="datetime">
              <a:rPr lang="de-DE" sz="1200" b="0" strike="noStrike" spc="-1">
                <a:solidFill>
                  <a:srgbClr val="8B8B8B"/>
                </a:solidFill>
                <a:latin typeface="Calibri"/>
              </a:rPr>
              <a:t>06.06.2023</a:t>
            </a:fld>
            <a:endParaRPr lang="de-DE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de-DE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E39B69EB-A98B-45CF-8A2A-C09361D0D7E9}" type="slidenum">
              <a:rPr lang="de-DE" sz="1200" b="0" strike="noStrike" spc="-1">
                <a:solidFill>
                  <a:srgbClr val="8B8B8B"/>
                </a:solidFill>
                <a:latin typeface="Calibri"/>
              </a:rPr>
              <a:t>‹Nr.›</a:t>
            </a:fld>
            <a:endParaRPr lang="de-DE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D3BAEFDD-114D-432D-9B3C-920B8764E95C}" type="datetime">
              <a:rPr lang="de-DE" sz="1200" b="0" strike="noStrike" spc="-1">
                <a:solidFill>
                  <a:srgbClr val="8B8B8B"/>
                </a:solidFill>
                <a:latin typeface="Calibri"/>
              </a:rPr>
              <a:t>06.06.2023</a:t>
            </a:fld>
            <a:endParaRPr lang="de-DE" sz="1200" b="0" strike="noStrike" spc="-1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de-DE" sz="24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E710296-BE59-4DEB-A561-3C9ED8C20E80}" type="slidenum">
              <a:rPr lang="de-DE" sz="1200" b="0" strike="noStrike" spc="-1">
                <a:solidFill>
                  <a:srgbClr val="8B8B8B"/>
                </a:solidFill>
                <a:latin typeface="Calibri"/>
              </a:rPr>
              <a:t>‹Nr.›</a:t>
            </a:fld>
            <a:endParaRPr lang="de-DE" sz="12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Format des Titeltextes durch Klicken bearbeiten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  <p:pic>
        <p:nvPicPr>
          <p:cNvPr id="131" name="Grafik 3"/>
          <p:cNvPicPr/>
          <p:nvPr/>
        </p:nvPicPr>
        <p:blipFill>
          <a:blip r:embed="rId3"/>
          <a:stretch/>
        </p:blipFill>
        <p:spPr>
          <a:xfrm>
            <a:off x="0" y="0"/>
            <a:ext cx="12189600" cy="6857640"/>
          </a:xfrm>
          <a:prstGeom prst="rect">
            <a:avLst/>
          </a:prstGeom>
          <a:ln>
            <a:noFill/>
          </a:ln>
        </p:spPr>
      </p:pic>
      <p:sp>
        <p:nvSpPr>
          <p:cNvPr id="132" name="CustomShape 3"/>
          <p:cNvSpPr/>
          <p:nvPr/>
        </p:nvSpPr>
        <p:spPr>
          <a:xfrm>
            <a:off x="1231560" y="2597760"/>
            <a:ext cx="9726480" cy="19375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6000" b="0" strike="noStrike" spc="-1" dirty="0">
                <a:solidFill>
                  <a:srgbClr val="FFFFFF"/>
                </a:solidFill>
                <a:latin typeface="Calibri"/>
              </a:rPr>
              <a:t>Übergang und </a:t>
            </a:r>
            <a:r>
              <a:rPr lang="de-DE" sz="6000" b="0" strike="noStrike" spc="-1" dirty="0">
                <a:solidFill>
                  <a:schemeClr val="bg1"/>
                </a:solidFill>
                <a:latin typeface="Calibri"/>
              </a:rPr>
              <a:t>Einstieg</a:t>
            </a:r>
            <a:r>
              <a:rPr lang="de-DE" sz="6000" b="0" strike="noStrike" spc="-1" dirty="0">
                <a:solidFill>
                  <a:srgbClr val="FFFFFF"/>
                </a:solidFill>
                <a:latin typeface="Calibri"/>
              </a:rPr>
              <a:t> in die Mittelgruppen</a:t>
            </a:r>
            <a:endParaRPr lang="de-DE" sz="6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3">
            <a:extLst>
              <a:ext uri="{FF2B5EF4-FFF2-40B4-BE49-F238E27FC236}">
                <a16:creationId xmlns:a16="http://schemas.microsoft.com/office/drawing/2014/main" id="{7A5A0767-B0A9-0A96-7A1A-8152A573241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40" y="0"/>
            <a:ext cx="12191760" cy="8548920"/>
          </a:xfrm>
          <a:prstGeom prst="rect">
            <a:avLst/>
          </a:prstGeom>
          <a:ln>
            <a:noFill/>
          </a:ln>
        </p:spPr>
      </p:pic>
      <p:sp>
        <p:nvSpPr>
          <p:cNvPr id="17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7200" spc="-1" dirty="0">
                <a:solidFill>
                  <a:srgbClr val="00CC00"/>
                </a:solidFill>
                <a:latin typeface="AR HERMANN"/>
              </a:rPr>
              <a:t>6</a:t>
            </a:r>
            <a:r>
              <a:rPr lang="de-DE" sz="7200" b="0" strike="noStrike" spc="-1" dirty="0">
                <a:solidFill>
                  <a:srgbClr val="00CC00"/>
                </a:solidFill>
                <a:latin typeface="AR HERMANN"/>
              </a:rPr>
              <a:t>. Kulturwerkstatt</a:t>
            </a:r>
            <a:endParaRPr lang="de-DE" sz="7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7AAE68A9-DCB5-FFA3-7DFD-1B96CC7B8F03}"/>
              </a:ext>
            </a:extLst>
          </p:cNvPr>
          <p:cNvSpPr txBox="1">
            <a:spLocks/>
          </p:cNvSpPr>
          <p:nvPr/>
        </p:nvSpPr>
        <p:spPr>
          <a:xfrm>
            <a:off x="838080" y="1394115"/>
            <a:ext cx="9027373" cy="54638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/>
              <a:t>Bunte Mischung an Angeboten am Nachmittag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de-DE" b="1" dirty="0"/>
              <a:t>Sportliche Angebote </a:t>
            </a:r>
            <a:r>
              <a:rPr lang="de-DE" dirty="0"/>
              <a:t>wie Fußball, Floorball,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de-DE" b="1" dirty="0"/>
              <a:t>Musikalische Angebote </a:t>
            </a:r>
            <a:r>
              <a:rPr lang="de-DE" dirty="0"/>
              <a:t>wie Chor, Bigband, </a:t>
            </a:r>
            <a:r>
              <a:rPr lang="de-DE" dirty="0" err="1"/>
              <a:t>Übeangebote</a:t>
            </a:r>
            <a:r>
              <a:rPr lang="de-DE" dirty="0"/>
              <a:t>, russischer Liederkreis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de-DE" b="1" dirty="0"/>
              <a:t>Kreative Angebote </a:t>
            </a:r>
            <a:r>
              <a:rPr lang="de-DE" dirty="0"/>
              <a:t>wie Nähkurs, Kreativ-AG, Kreatives Gestalten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de-DE" b="1" dirty="0"/>
              <a:t>Mediale Angebote </a:t>
            </a:r>
            <a:r>
              <a:rPr lang="de-DE" dirty="0"/>
              <a:t>wie Internetführerschein, e-sports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/>
              <a:t>führen externe </a:t>
            </a:r>
            <a:r>
              <a:rPr lang="de-DE" dirty="0" err="1"/>
              <a:t>Partner:innen</a:t>
            </a:r>
            <a:r>
              <a:rPr lang="de-DE" dirty="0"/>
              <a:t>, Eltern, </a:t>
            </a:r>
            <a:r>
              <a:rPr lang="de-DE" dirty="0" err="1"/>
              <a:t>Pädagog:innen</a:t>
            </a:r>
            <a:r>
              <a:rPr lang="de-DE" dirty="0"/>
              <a:t> der Schule und </a:t>
            </a:r>
            <a:r>
              <a:rPr lang="de-DE" dirty="0" err="1"/>
              <a:t>Schüler:innen</a:t>
            </a:r>
            <a:r>
              <a:rPr lang="de-DE" dirty="0"/>
              <a:t> unter Aufsicht</a:t>
            </a:r>
            <a:r>
              <a:rPr lang="de-DE"/>
              <a:t>	durch</a:t>
            </a:r>
            <a:r>
              <a:rPr lang="de-DE" dirty="0"/>
              <a:t>		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3">
            <a:extLst>
              <a:ext uri="{FF2B5EF4-FFF2-40B4-BE49-F238E27FC236}">
                <a16:creationId xmlns:a16="http://schemas.microsoft.com/office/drawing/2014/main" id="{BA202954-1198-C33D-ADAB-9E1AAE76476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974672" y="0"/>
            <a:ext cx="7334534" cy="5119920"/>
          </a:xfrm>
          <a:prstGeom prst="rect">
            <a:avLst/>
          </a:prstGeom>
          <a:ln>
            <a:noFill/>
          </a:ln>
        </p:spPr>
      </p:pic>
      <p:sp>
        <p:nvSpPr>
          <p:cNvPr id="18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7200" spc="-1" dirty="0">
                <a:solidFill>
                  <a:srgbClr val="00CC00"/>
                </a:solidFill>
                <a:latin typeface="AR HERMANN"/>
              </a:rPr>
              <a:t>7</a:t>
            </a:r>
            <a:r>
              <a:rPr lang="de-DE" sz="7200" b="0" strike="noStrike" spc="-1" dirty="0">
                <a:solidFill>
                  <a:srgbClr val="00CC00"/>
                </a:solidFill>
                <a:latin typeface="AR HERMANN"/>
              </a:rPr>
              <a:t>. Kulturprofil </a:t>
            </a:r>
            <a:endParaRPr lang="de-DE" sz="7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16786C1F-B37E-685B-CFFB-53EEBCAF0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787984"/>
              </p:ext>
            </p:extLst>
          </p:nvPr>
        </p:nvGraphicFramePr>
        <p:xfrm>
          <a:off x="709967" y="1733077"/>
          <a:ext cx="10771465" cy="433815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68679">
                  <a:extLst>
                    <a:ext uri="{9D8B030D-6E8A-4147-A177-3AD203B41FA5}">
                      <a16:colId xmlns:a16="http://schemas.microsoft.com/office/drawing/2014/main" val="1277868649"/>
                    </a:ext>
                  </a:extLst>
                </a:gridCol>
                <a:gridCol w="1928043">
                  <a:extLst>
                    <a:ext uri="{9D8B030D-6E8A-4147-A177-3AD203B41FA5}">
                      <a16:colId xmlns:a16="http://schemas.microsoft.com/office/drawing/2014/main" val="3914205979"/>
                    </a:ext>
                  </a:extLst>
                </a:gridCol>
                <a:gridCol w="1801405">
                  <a:extLst>
                    <a:ext uri="{9D8B030D-6E8A-4147-A177-3AD203B41FA5}">
                      <a16:colId xmlns:a16="http://schemas.microsoft.com/office/drawing/2014/main" val="823052112"/>
                    </a:ext>
                  </a:extLst>
                </a:gridCol>
                <a:gridCol w="1716405">
                  <a:extLst>
                    <a:ext uri="{9D8B030D-6E8A-4147-A177-3AD203B41FA5}">
                      <a16:colId xmlns:a16="http://schemas.microsoft.com/office/drawing/2014/main" val="4084777308"/>
                    </a:ext>
                  </a:extLst>
                </a:gridCol>
                <a:gridCol w="1628863">
                  <a:extLst>
                    <a:ext uri="{9D8B030D-6E8A-4147-A177-3AD203B41FA5}">
                      <a16:colId xmlns:a16="http://schemas.microsoft.com/office/drawing/2014/main" val="4037723019"/>
                    </a:ext>
                  </a:extLst>
                </a:gridCol>
                <a:gridCol w="1928070">
                  <a:extLst>
                    <a:ext uri="{9D8B030D-6E8A-4147-A177-3AD203B41FA5}">
                      <a16:colId xmlns:a16="http://schemas.microsoft.com/office/drawing/2014/main" val="3601015806"/>
                    </a:ext>
                  </a:extLst>
                </a:gridCol>
              </a:tblGrid>
              <a:tr h="570243">
                <a:tc>
                  <a:txBody>
                    <a:bodyPr/>
                    <a:lstStyle/>
                    <a:p>
                      <a:r>
                        <a:rPr lang="de-DE" sz="2400" dirty="0"/>
                        <a:t>Bandprofil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Percussion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Blasmusik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Impro-theater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Technik-profil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Stadtkultur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088103"/>
                  </a:ext>
                </a:extLst>
              </a:tr>
              <a:tr h="3515195">
                <a:tc>
                  <a:txBody>
                    <a:bodyPr/>
                    <a:lstStyle/>
                    <a:p>
                      <a:r>
                        <a:rPr lang="de-DE" dirty="0"/>
                        <a:t>Gitarre/</a:t>
                      </a:r>
                    </a:p>
                    <a:p>
                      <a:r>
                        <a:rPr lang="de-DE" dirty="0"/>
                        <a:t>Bass/</a:t>
                      </a:r>
                    </a:p>
                    <a:p>
                      <a:r>
                        <a:rPr lang="de-DE" dirty="0"/>
                        <a:t>Schlagzeug/</a:t>
                      </a:r>
                    </a:p>
                    <a:p>
                      <a:r>
                        <a:rPr lang="de-DE" dirty="0"/>
                        <a:t>Keyboard/</a:t>
                      </a:r>
                    </a:p>
                    <a:p>
                      <a:r>
                        <a:rPr lang="de-DE" dirty="0"/>
                        <a:t>Saxophon</a:t>
                      </a:r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MKS Jena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Afrikanische und Samba-</a:t>
                      </a:r>
                    </a:p>
                    <a:p>
                      <a:r>
                        <a:rPr lang="de-DE" dirty="0"/>
                        <a:t>Instrumente</a:t>
                      </a:r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MKS Jena</a:t>
                      </a:r>
                    </a:p>
                    <a:p>
                      <a:r>
                        <a:rPr lang="de-DE" dirty="0"/>
                        <a:t>(im Westside)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Verschiedene</a:t>
                      </a:r>
                    </a:p>
                    <a:p>
                      <a:r>
                        <a:rPr lang="de-DE" dirty="0"/>
                        <a:t>Blechblas-</a:t>
                      </a:r>
                    </a:p>
                    <a:p>
                      <a:r>
                        <a:rPr lang="de-DE" dirty="0"/>
                        <a:t>Instrumente</a:t>
                      </a:r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Blasmusik-</a:t>
                      </a:r>
                    </a:p>
                    <a:p>
                      <a:r>
                        <a:rPr lang="de-DE" dirty="0"/>
                        <a:t>Verein Carl</a:t>
                      </a:r>
                    </a:p>
                    <a:p>
                      <a:r>
                        <a:rPr lang="de-DE" dirty="0"/>
                        <a:t>Zeiss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Schauspiel-übungen und kurze Szenen improvisieren</a:t>
                      </a:r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Freie Bühne Jena</a:t>
                      </a:r>
                    </a:p>
                    <a:p>
                      <a:endParaRPr lang="de-DE" dirty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Die Technik hinter der Musik (Beschallung, Bühnen-technik, etc.)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Besuch und Auswertung der diversen Museen der Stadt Jena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3686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3">
            <a:extLst>
              <a:ext uri="{FF2B5EF4-FFF2-40B4-BE49-F238E27FC236}">
                <a16:creationId xmlns:a16="http://schemas.microsoft.com/office/drawing/2014/main" id="{03B553EF-2588-690B-09C4-10AAE552B1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203940" y="0"/>
            <a:ext cx="7988060" cy="6400943"/>
          </a:xfrm>
          <a:prstGeom prst="rect">
            <a:avLst/>
          </a:prstGeom>
          <a:ln>
            <a:noFill/>
          </a:ln>
        </p:spPr>
      </p:pic>
      <p:sp>
        <p:nvSpPr>
          <p:cNvPr id="19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7200" spc="-1" dirty="0">
                <a:solidFill>
                  <a:srgbClr val="00CC00"/>
                </a:solidFill>
                <a:latin typeface="AR HERMANN"/>
              </a:rPr>
              <a:t>8</a:t>
            </a:r>
            <a:r>
              <a:rPr lang="de-DE" sz="7200" b="0" strike="noStrike" spc="-1" dirty="0">
                <a:solidFill>
                  <a:srgbClr val="00CC00"/>
                </a:solidFill>
                <a:latin typeface="AR HERMANN"/>
              </a:rPr>
              <a:t>. Logbuch </a:t>
            </a:r>
            <a:endParaRPr lang="de-DE" sz="7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" name="Grafik 9" descr="Ein Bild, das Text, Entwurf, Rechteck, Notebook Notizbuch enthält.&#10;&#10;Automatisch generierte Beschreibung">
            <a:extLst>
              <a:ext uri="{FF2B5EF4-FFF2-40B4-BE49-F238E27FC236}">
                <a16:creationId xmlns:a16="http://schemas.microsoft.com/office/drawing/2014/main" id="{CAF02191-E75F-0955-949C-D34AD1A2E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9003">
            <a:off x="4715675" y="1683548"/>
            <a:ext cx="5774027" cy="4462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rafik 7" descr="Ein Bild, das Text, Buch, Papier, Papierprodukt enthält.&#10;&#10;Automatisch generierte Beschreibung">
            <a:extLst>
              <a:ext uri="{FF2B5EF4-FFF2-40B4-BE49-F238E27FC236}">
                <a16:creationId xmlns:a16="http://schemas.microsoft.com/office/drawing/2014/main" id="{EFBAF6E0-4B55-FA21-3E4B-DFA657207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5" y="1444095"/>
            <a:ext cx="3914060" cy="5191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3">
            <a:extLst>
              <a:ext uri="{FF2B5EF4-FFF2-40B4-BE49-F238E27FC236}">
                <a16:creationId xmlns:a16="http://schemas.microsoft.com/office/drawing/2014/main" id="{03B553EF-2588-690B-09C4-10AAE552B1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40" y="0"/>
            <a:ext cx="12191760" cy="8548920"/>
          </a:xfrm>
          <a:prstGeom prst="rect">
            <a:avLst/>
          </a:prstGeom>
          <a:ln>
            <a:noFill/>
          </a:ln>
        </p:spPr>
      </p:pic>
      <p:sp>
        <p:nvSpPr>
          <p:cNvPr id="19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7200" spc="-1" dirty="0">
                <a:solidFill>
                  <a:srgbClr val="00CC00"/>
                </a:solidFill>
                <a:latin typeface="AR HERMANN"/>
              </a:rPr>
              <a:t>9</a:t>
            </a:r>
            <a:r>
              <a:rPr lang="de-DE" sz="7200" b="0" strike="noStrike" spc="-1" dirty="0">
                <a:solidFill>
                  <a:srgbClr val="00CC00"/>
                </a:solidFill>
                <a:latin typeface="AR HERMANN"/>
              </a:rPr>
              <a:t>. Schulsozialarbeit </a:t>
            </a:r>
            <a:endParaRPr lang="de-DE" sz="7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3E5A26C-2EE6-1A75-7745-56C65E653E5B}"/>
              </a:ext>
            </a:extLst>
          </p:cNvPr>
          <p:cNvSpPr txBox="1"/>
          <p:nvPr/>
        </p:nvSpPr>
        <p:spPr>
          <a:xfrm>
            <a:off x="998290" y="1820411"/>
            <a:ext cx="8447714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Fr. </a:t>
            </a:r>
            <a:r>
              <a:rPr lang="de-DE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Mißfeldt-Gäse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Hr. </a:t>
            </a:r>
            <a:r>
              <a:rPr lang="de-DE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Schurtzmann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(Übergang UG - MG)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Minigruppenfahrt in der Schuleingangswoche (22.08.-30.08.)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eine Übernachtung je Gruppe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Waldbad Wolfersdorf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Kosten ca. 20,00 € + Fahrgeld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Elternbrief folgt zu Beginn der Ferien</a:t>
            </a:r>
          </a:p>
        </p:txBody>
      </p:sp>
    </p:spTree>
    <p:extLst>
      <p:ext uri="{BB962C8B-B14F-4D97-AF65-F5344CB8AC3E}">
        <p14:creationId xmlns:p14="http://schemas.microsoft.com/office/powerpoint/2010/main" val="2327206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3">
            <a:extLst>
              <a:ext uri="{FF2B5EF4-FFF2-40B4-BE49-F238E27FC236}">
                <a16:creationId xmlns:a16="http://schemas.microsoft.com/office/drawing/2014/main" id="{03B553EF-2588-690B-09C4-10AAE552B1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40" y="0"/>
            <a:ext cx="12191760" cy="8548920"/>
          </a:xfrm>
          <a:prstGeom prst="rect">
            <a:avLst/>
          </a:prstGeom>
          <a:ln>
            <a:noFill/>
          </a:ln>
        </p:spPr>
      </p:pic>
      <p:sp>
        <p:nvSpPr>
          <p:cNvPr id="19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7200" b="0" strike="noStrike" spc="-1" dirty="0">
                <a:solidFill>
                  <a:srgbClr val="00CC00"/>
                </a:solidFill>
                <a:latin typeface="AR HERMANN"/>
              </a:rPr>
              <a:t>10. </a:t>
            </a:r>
            <a:r>
              <a:rPr lang="de-DE" sz="7200" b="0" strike="noStrike" spc="-1" dirty="0" err="1">
                <a:solidFill>
                  <a:srgbClr val="00CC00"/>
                </a:solidFill>
                <a:latin typeface="AR HERMANN"/>
              </a:rPr>
              <a:t>Sdui</a:t>
            </a:r>
            <a:r>
              <a:rPr lang="de-DE" sz="7200" b="0" strike="noStrike" spc="-1" dirty="0">
                <a:solidFill>
                  <a:srgbClr val="00CC00"/>
                </a:solidFill>
                <a:latin typeface="AR HERMANN"/>
              </a:rPr>
              <a:t> </a:t>
            </a:r>
            <a:endParaRPr lang="de-DE" sz="7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3E5A26C-2EE6-1A75-7745-56C65E653E5B}"/>
              </a:ext>
            </a:extLst>
          </p:cNvPr>
          <p:cNvSpPr txBox="1"/>
          <p:nvPr/>
        </p:nvSpPr>
        <p:spPr>
          <a:xfrm>
            <a:off x="998290" y="1820411"/>
            <a:ext cx="8447714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 descr="Ein Bild, das Menschliches Gesicht, Person, Lächeln enthält.&#10;&#10;Automatisch generierte Beschreibung">
            <a:extLst>
              <a:ext uri="{FF2B5EF4-FFF2-40B4-BE49-F238E27FC236}">
                <a16:creationId xmlns:a16="http://schemas.microsoft.com/office/drawing/2014/main" id="{2F109F9C-D587-F925-358D-84E26D6841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15893" r="8149" b="20322"/>
          <a:stretch/>
        </p:blipFill>
        <p:spPr>
          <a:xfrm>
            <a:off x="1252329" y="2409483"/>
            <a:ext cx="8193675" cy="30967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E41E9DA-C208-DB0A-2656-4BA9DBCE4FAB}"/>
              </a:ext>
            </a:extLst>
          </p:cNvPr>
          <p:cNvSpPr txBox="1"/>
          <p:nvPr/>
        </p:nvSpPr>
        <p:spPr>
          <a:xfrm>
            <a:off x="998291" y="2716854"/>
            <a:ext cx="50977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Kommunikation und Austausch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Als App und im Browser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Digitales Klassenbuch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Krankmeldungen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DGSVO - konform</a:t>
            </a:r>
          </a:p>
        </p:txBody>
      </p:sp>
      <p:pic>
        <p:nvPicPr>
          <p:cNvPr id="8" name="Grafik 7" descr="Ein Bild, das Text, Software, Webseite, Website enthält.&#10;&#10;Automatisch generierte Beschreibung">
            <a:extLst>
              <a:ext uri="{FF2B5EF4-FFF2-40B4-BE49-F238E27FC236}">
                <a16:creationId xmlns:a16="http://schemas.microsoft.com/office/drawing/2014/main" id="{E78D6B1F-AB1D-F2F3-3F36-2CBD094928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3" b="5323"/>
          <a:stretch/>
        </p:blipFill>
        <p:spPr>
          <a:xfrm>
            <a:off x="6072498" y="390334"/>
            <a:ext cx="3086100" cy="610262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98183EB-CE57-0662-7D14-C4846A21FE9A}"/>
              </a:ext>
            </a:extLst>
          </p:cNvPr>
          <p:cNvSpPr txBox="1"/>
          <p:nvPr/>
        </p:nvSpPr>
        <p:spPr>
          <a:xfrm>
            <a:off x="1033546" y="2828835"/>
            <a:ext cx="5097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News – Informationen für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Schüler:innen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und Eltern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Täglicher Vertretungsplan</a:t>
            </a:r>
          </a:p>
        </p:txBody>
      </p:sp>
      <p:pic>
        <p:nvPicPr>
          <p:cNvPr id="12" name="Grafik 11" descr="Ein Bild, das Text, Screenshot, Zahl, Schrift enthält.&#10;&#10;Automatisch generierte Beschreibung">
            <a:extLst>
              <a:ext uri="{FF2B5EF4-FFF2-40B4-BE49-F238E27FC236}">
                <a16:creationId xmlns:a16="http://schemas.microsoft.com/office/drawing/2014/main" id="{01A0E0CF-DAFB-42E1-8B64-DEFEACDCF3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3" b="5323"/>
          <a:stretch/>
        </p:blipFill>
        <p:spPr>
          <a:xfrm>
            <a:off x="6119504" y="390334"/>
            <a:ext cx="3086100" cy="612792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AEE1308-8796-7A85-4DBC-CB931FEB5C5B}"/>
              </a:ext>
            </a:extLst>
          </p:cNvPr>
          <p:cNvSpPr txBox="1"/>
          <p:nvPr/>
        </p:nvSpPr>
        <p:spPr>
          <a:xfrm>
            <a:off x="1010043" y="2797328"/>
            <a:ext cx="5097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Stundenplan – Übersicht über die Stunden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Vertretung und Ausfall wird angezeigt</a:t>
            </a:r>
          </a:p>
        </p:txBody>
      </p:sp>
      <p:pic>
        <p:nvPicPr>
          <p:cNvPr id="16" name="Grafik 15" descr="Ein Bild, das Text, Software, Webseite, Screenshot enthält.&#10;&#10;Automatisch generierte Beschreibung">
            <a:extLst>
              <a:ext uri="{FF2B5EF4-FFF2-40B4-BE49-F238E27FC236}">
                <a16:creationId xmlns:a16="http://schemas.microsoft.com/office/drawing/2014/main" id="{92604E58-D60C-C8FF-D4F8-A121DEEA9C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" b="4954"/>
          <a:stretch/>
        </p:blipFill>
        <p:spPr>
          <a:xfrm>
            <a:off x="6119504" y="390334"/>
            <a:ext cx="3086100" cy="6178508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667DEC32-58A7-B56D-6D33-57B5B2ECE18C}"/>
              </a:ext>
            </a:extLst>
          </p:cNvPr>
          <p:cNvSpPr txBox="1"/>
          <p:nvPr/>
        </p:nvSpPr>
        <p:spPr>
          <a:xfrm>
            <a:off x="1021794" y="2747177"/>
            <a:ext cx="50977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Chats – Gruppen- und Einzelchats zwischen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Lehrer:innen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Schüler:innen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und Eltern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Anklopfen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VSGeilung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von Materialien/Elternbriefen</a:t>
            </a:r>
          </a:p>
        </p:txBody>
      </p:sp>
      <p:pic>
        <p:nvPicPr>
          <p:cNvPr id="19" name="Grafik 18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40884677-D4CA-F0DC-3ED9-71958D87D8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2" b="4955"/>
          <a:stretch/>
        </p:blipFill>
        <p:spPr>
          <a:xfrm>
            <a:off x="6119504" y="390334"/>
            <a:ext cx="3086100" cy="615321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2A9F980-BD38-7C6B-8CDC-EDB60BF5F15E}"/>
              </a:ext>
            </a:extLst>
          </p:cNvPr>
          <p:cNvSpPr txBox="1"/>
          <p:nvPr/>
        </p:nvSpPr>
        <p:spPr>
          <a:xfrm>
            <a:off x="1045297" y="2792844"/>
            <a:ext cx="5097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Krankmeldungen (Abmeldungen)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Nützliche Links (TSC, Apetito, Schulwebsite)</a:t>
            </a:r>
          </a:p>
        </p:txBody>
      </p:sp>
    </p:spTree>
    <p:extLst>
      <p:ext uri="{BB962C8B-B14F-4D97-AF65-F5344CB8AC3E}">
        <p14:creationId xmlns:p14="http://schemas.microsoft.com/office/powerpoint/2010/main" val="419524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0" grpId="1"/>
      <p:bldP spid="13" grpId="0"/>
      <p:bldP spid="13" grpId="1"/>
      <p:bldP spid="17" grpId="0"/>
      <p:bldP spid="17" grpId="1"/>
      <p:bldP spid="20" grpId="0"/>
      <p:bldP spid="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3">
            <a:extLst>
              <a:ext uri="{FF2B5EF4-FFF2-40B4-BE49-F238E27FC236}">
                <a16:creationId xmlns:a16="http://schemas.microsoft.com/office/drawing/2014/main" id="{03B553EF-2588-690B-09C4-10AAE552B1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276837"/>
            <a:ext cx="12191760" cy="8548920"/>
          </a:xfrm>
          <a:prstGeom prst="rect">
            <a:avLst/>
          </a:prstGeom>
          <a:ln>
            <a:noFill/>
          </a:ln>
        </p:spPr>
      </p:pic>
      <p:sp>
        <p:nvSpPr>
          <p:cNvPr id="192" name="TextShape 1"/>
          <p:cNvSpPr txBox="1"/>
          <p:nvPr/>
        </p:nvSpPr>
        <p:spPr>
          <a:xfrm>
            <a:off x="3763331" y="2103840"/>
            <a:ext cx="4665098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7200" spc="-1" dirty="0">
                <a:solidFill>
                  <a:srgbClr val="00CC00"/>
                </a:solidFill>
                <a:latin typeface="AR HERMANN"/>
              </a:rPr>
              <a:t>11</a:t>
            </a:r>
            <a:r>
              <a:rPr lang="de-DE" sz="7200" b="0" strike="noStrike" spc="-1" dirty="0">
                <a:solidFill>
                  <a:srgbClr val="00CC00"/>
                </a:solidFill>
                <a:latin typeface="AR HERMANN"/>
              </a:rPr>
              <a:t>. Fragen?</a:t>
            </a:r>
            <a:endParaRPr lang="de-DE" sz="72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4369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  <p:pic>
        <p:nvPicPr>
          <p:cNvPr id="196" name="Grafik 3"/>
          <p:cNvPicPr/>
          <p:nvPr/>
        </p:nvPicPr>
        <p:blipFill>
          <a:blip r:embed="rId3"/>
          <a:stretch/>
        </p:blipFill>
        <p:spPr>
          <a:xfrm>
            <a:off x="0" y="-11520"/>
            <a:ext cx="12189600" cy="6857640"/>
          </a:xfrm>
          <a:prstGeom prst="rect">
            <a:avLst/>
          </a:prstGeom>
          <a:ln>
            <a:noFill/>
          </a:ln>
        </p:spPr>
      </p:pic>
      <p:sp>
        <p:nvSpPr>
          <p:cNvPr id="197" name="CustomShape 3"/>
          <p:cNvSpPr/>
          <p:nvPr/>
        </p:nvSpPr>
        <p:spPr>
          <a:xfrm>
            <a:off x="205920" y="2597760"/>
            <a:ext cx="11795400" cy="1004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6000" b="0" strike="noStrike" spc="-1">
                <a:solidFill>
                  <a:srgbClr val="FFFFFF"/>
                </a:solidFill>
                <a:latin typeface="Calibri"/>
              </a:rPr>
              <a:t>Vielen Dank für Ihre Aufmerksamkeit</a:t>
            </a:r>
            <a:endParaRPr lang="de-DE" sz="6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  <p:pic>
        <p:nvPicPr>
          <p:cNvPr id="135" name="Grafik 3"/>
          <p:cNvPicPr/>
          <p:nvPr/>
        </p:nvPicPr>
        <p:blipFill>
          <a:blip r:embed="rId2"/>
          <a:stretch/>
        </p:blipFill>
        <p:spPr>
          <a:xfrm>
            <a:off x="0" y="0"/>
            <a:ext cx="12191760" cy="8548920"/>
          </a:xfrm>
          <a:prstGeom prst="rect">
            <a:avLst/>
          </a:prstGeom>
          <a:ln>
            <a:noFill/>
          </a:ln>
        </p:spPr>
      </p:pic>
      <p:sp>
        <p:nvSpPr>
          <p:cNvPr id="136" name="TextShape 3"/>
          <p:cNvSpPr txBox="1"/>
          <p:nvPr/>
        </p:nvSpPr>
        <p:spPr>
          <a:xfrm>
            <a:off x="6886440" y="7315200"/>
            <a:ext cx="3271320" cy="2865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>
                <a:solidFill>
                  <a:srgbClr val="92D050"/>
                </a:solidFill>
                <a:latin typeface="Calibri"/>
              </a:rPr>
              <a:t>SGS Kulturanum, 2016</a:t>
            </a:r>
            <a:endParaRPr lang="de-DE" sz="1200" b="0" strike="noStrike" spc="-1">
              <a:latin typeface="Times New Roman"/>
            </a:endParaRPr>
          </a:p>
        </p:txBody>
      </p:sp>
      <p:sp>
        <p:nvSpPr>
          <p:cNvPr id="137" name="CustomShape 4"/>
          <p:cNvSpPr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8800" b="1" strike="noStrike" spc="-1" dirty="0">
                <a:solidFill>
                  <a:srgbClr val="00CC00"/>
                </a:solidFill>
                <a:latin typeface="AR HERMANN"/>
              </a:rPr>
              <a:t>Gliederung</a:t>
            </a:r>
            <a:endParaRPr lang="de-DE" sz="8800" b="0" strike="noStrike" spc="-1" dirty="0">
              <a:latin typeface="Arial"/>
            </a:endParaRPr>
          </a:p>
        </p:txBody>
      </p:sp>
      <p:sp>
        <p:nvSpPr>
          <p:cNvPr id="138" name="CustomShape 5"/>
          <p:cNvSpPr/>
          <p:nvPr/>
        </p:nvSpPr>
        <p:spPr>
          <a:xfrm>
            <a:off x="677160" y="2160720"/>
            <a:ext cx="8596440" cy="45588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 fontScale="92500" lnSpcReduction="20000"/>
          </a:bodyPr>
          <a:lstStyle/>
          <a:p>
            <a:pPr marL="514440" indent="-514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de-DE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Stammgruppen</a:t>
            </a:r>
            <a:endParaRPr lang="de-DE" sz="2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440" indent="-514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de-DE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Stundenplan</a:t>
            </a:r>
            <a:endParaRPr lang="de-DE" sz="2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440" indent="-514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de-DE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Projektunterricht</a:t>
            </a:r>
          </a:p>
          <a:p>
            <a:pPr marL="514440" indent="-514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de-DE" sz="2800" b="0" strike="noStrike" spc="-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FaZ</a:t>
            </a:r>
            <a:endParaRPr lang="de-DE" sz="2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440" indent="-514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de-DE" sz="28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Zweite Fremdsprache und </a:t>
            </a:r>
            <a:r>
              <a:rPr lang="de-DE" sz="28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Deutsch Herausforderung</a:t>
            </a:r>
          </a:p>
          <a:p>
            <a:pPr marL="514440" indent="-514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de-DE" sz="2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Kulturwerkstatt</a:t>
            </a:r>
            <a:endParaRPr lang="de-DE" sz="28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440" indent="-514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de-DE" sz="2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Kulturprofil</a:t>
            </a:r>
            <a:endParaRPr lang="de-DE" sz="28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440" indent="-514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de-DE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Logbuch</a:t>
            </a:r>
          </a:p>
          <a:p>
            <a:pPr marL="514440" indent="-514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de-DE" sz="28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Schulsozialarbeit</a:t>
            </a:r>
          </a:p>
          <a:p>
            <a:pPr marL="514440" indent="-514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de-DE" sz="2800" b="0" strike="noStrike" spc="-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Sdui</a:t>
            </a:r>
            <a:endParaRPr lang="de-DE" sz="2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440" indent="-514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de-DE" sz="2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Ihre Fragen</a:t>
            </a:r>
            <a:endParaRPr lang="de-DE" sz="2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de-DE" sz="28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3">
            <a:extLst>
              <a:ext uri="{FF2B5EF4-FFF2-40B4-BE49-F238E27FC236}">
                <a16:creationId xmlns:a16="http://schemas.microsoft.com/office/drawing/2014/main" id="{821D8592-4676-AE37-20FF-517821A3631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804997" y="38699"/>
            <a:ext cx="7359701" cy="5595995"/>
          </a:xfrm>
          <a:prstGeom prst="rect">
            <a:avLst/>
          </a:prstGeom>
          <a:ln>
            <a:noFill/>
          </a:ln>
        </p:spPr>
      </p:pic>
      <p:sp>
        <p:nvSpPr>
          <p:cNvPr id="139" name="TextShape 1"/>
          <p:cNvSpPr txBox="1"/>
          <p:nvPr/>
        </p:nvSpPr>
        <p:spPr>
          <a:xfrm>
            <a:off x="820988" y="136157"/>
            <a:ext cx="10515240" cy="104716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40" name="Table 2"/>
          <p:cNvGraphicFramePr/>
          <p:nvPr>
            <p:extLst>
              <p:ext uri="{D42A27DB-BD31-4B8C-83A1-F6EECF244321}">
                <p14:modId xmlns:p14="http://schemas.microsoft.com/office/powerpoint/2010/main" val="541250718"/>
              </p:ext>
            </p:extLst>
          </p:nvPr>
        </p:nvGraphicFramePr>
        <p:xfrm>
          <a:off x="838080" y="1825560"/>
          <a:ext cx="9649527" cy="1483200"/>
        </p:xfrm>
        <a:graphic>
          <a:graphicData uri="http://schemas.openxmlformats.org/drawingml/2006/table">
            <a:tbl>
              <a:tblPr/>
              <a:tblGrid>
                <a:gridCol w="2412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2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22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2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2" name="CustomShape 3"/>
          <p:cNvSpPr/>
          <p:nvPr/>
        </p:nvSpPr>
        <p:spPr>
          <a:xfrm>
            <a:off x="677160" y="2160720"/>
            <a:ext cx="8817840" cy="482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de-DE" sz="24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de-DE" sz="2400" b="0" strike="noStrike" spc="-1">
              <a:latin typeface="Arial"/>
            </a:endParaRPr>
          </a:p>
        </p:txBody>
      </p:sp>
      <p:sp>
        <p:nvSpPr>
          <p:cNvPr id="143" name="CustomShape 4"/>
          <p:cNvSpPr/>
          <p:nvPr/>
        </p:nvSpPr>
        <p:spPr>
          <a:xfrm>
            <a:off x="677160" y="125962"/>
            <a:ext cx="8596440" cy="132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de-DE" sz="7200" b="0" strike="noStrike" spc="-1" dirty="0">
                <a:solidFill>
                  <a:srgbClr val="00CC00"/>
                </a:solidFill>
                <a:latin typeface="AR HERMANN"/>
              </a:rPr>
              <a:t>1. Stammgruppen</a:t>
            </a:r>
            <a:endParaRPr lang="de-DE" sz="7200" b="0" strike="noStrike" spc="-1" dirty="0">
              <a:latin typeface="Arial"/>
            </a:endParaRPr>
          </a:p>
        </p:txBody>
      </p:sp>
      <p:graphicFrame>
        <p:nvGraphicFramePr>
          <p:cNvPr id="144" name="Table 5"/>
          <p:cNvGraphicFramePr/>
          <p:nvPr>
            <p:extLst>
              <p:ext uri="{D42A27DB-BD31-4B8C-83A1-F6EECF244321}">
                <p14:modId xmlns:p14="http://schemas.microsoft.com/office/powerpoint/2010/main" val="1884981423"/>
              </p:ext>
            </p:extLst>
          </p:nvPr>
        </p:nvGraphicFramePr>
        <p:xfrm>
          <a:off x="594780" y="1835798"/>
          <a:ext cx="10646468" cy="482292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005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9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8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06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2859">
                  <a:extLst>
                    <a:ext uri="{9D8B030D-6E8A-4147-A177-3AD203B41FA5}">
                      <a16:colId xmlns:a16="http://schemas.microsoft.com/office/drawing/2014/main" val="3003443367"/>
                    </a:ext>
                  </a:extLst>
                </a:gridCol>
              </a:tblGrid>
              <a:tr h="1607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3000" b="0" strike="noStrike" spc="-1" dirty="0">
                          <a:solidFill>
                            <a:schemeClr val="tx1"/>
                          </a:solidFill>
                        </a:rPr>
                        <a:t>Tuba</a:t>
                      </a:r>
                      <a:endParaRPr lang="de-DE" sz="30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3000" b="0" strike="noStrike" spc="-1" dirty="0">
                          <a:solidFill>
                            <a:schemeClr val="tx1"/>
                          </a:solidFill>
                        </a:rPr>
                        <a:t>Saxophone</a:t>
                      </a:r>
                      <a:endParaRPr lang="de-DE" sz="30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3000" b="0" strike="noStrike" spc="-1" dirty="0">
                          <a:solidFill>
                            <a:schemeClr val="tx1"/>
                          </a:solidFill>
                        </a:rPr>
                        <a:t>Querflöten</a:t>
                      </a:r>
                      <a:endParaRPr lang="de-DE" sz="30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3000" b="0" strike="noStrike" spc="-1" dirty="0">
                          <a:solidFill>
                            <a:schemeClr val="tx1"/>
                          </a:solidFill>
                        </a:rPr>
                        <a:t>Posaunen</a:t>
                      </a:r>
                      <a:endParaRPr lang="de-DE" sz="30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solidFill>
                            <a:schemeClr val="tx1"/>
                          </a:solidFill>
                        </a:rPr>
                        <a:t>Ab nächstem Schuljahr neu</a:t>
                      </a:r>
                      <a:endParaRPr lang="de-DE" sz="1800" b="1" strike="noStrike" spc="-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7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3000" b="1" strike="noStrike" spc="-1" dirty="0">
                          <a:solidFill>
                            <a:srgbClr val="000000"/>
                          </a:solidFill>
                        </a:rPr>
                        <a:t>Bongos</a:t>
                      </a:r>
                      <a:endParaRPr lang="de-DE" sz="3000" b="1" strike="noStrike" spc="-1" dirty="0"/>
                    </a:p>
                    <a:p>
                      <a:pPr>
                        <a:lnSpc>
                          <a:spcPct val="100000"/>
                        </a:lnSpc>
                      </a:pPr>
                      <a:endParaRPr lang="de-DE" sz="3000" b="1" strike="noStrike" spc="-1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3000" b="1" strike="noStrike" spc="-1" dirty="0">
                          <a:solidFill>
                            <a:srgbClr val="000000"/>
                          </a:solidFill>
                        </a:rPr>
                        <a:t>Shaker</a:t>
                      </a:r>
                      <a:endParaRPr lang="de-DE" sz="3000" b="1" strike="noStrike" spc="-1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3000" b="1" strike="noStrike" spc="-1" dirty="0">
                          <a:solidFill>
                            <a:srgbClr val="000000"/>
                          </a:solidFill>
                        </a:rPr>
                        <a:t>Hi-Hats</a:t>
                      </a:r>
                      <a:endParaRPr lang="de-DE" sz="3000" b="1" strike="noStrike" spc="-1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3000" b="1" strike="noStrike" spc="-1" dirty="0" err="1">
                          <a:solidFill>
                            <a:srgbClr val="000000"/>
                          </a:solidFill>
                        </a:rPr>
                        <a:t>TomToms</a:t>
                      </a:r>
                      <a:endParaRPr lang="de-DE" sz="3000" b="1" strike="noStrike" spc="-1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3000" b="1" strike="noStrike" spc="-1" dirty="0"/>
                        <a:t>Congas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de-DE" sz="3000" b="1" strike="noStrike" spc="-1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8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3000" b="0" strike="noStrike" spc="-1" dirty="0">
                          <a:solidFill>
                            <a:srgbClr val="000000"/>
                          </a:solidFill>
                        </a:rPr>
                        <a:t>Violinen</a:t>
                      </a:r>
                      <a:endParaRPr lang="de-DE" sz="3000" b="0" strike="noStrike" spc="-1" dirty="0"/>
                    </a:p>
                    <a:p>
                      <a:pPr>
                        <a:lnSpc>
                          <a:spcPct val="100000"/>
                        </a:lnSpc>
                      </a:pPr>
                      <a:endParaRPr lang="de-DE" sz="3000" b="0" strike="noStrike" spc="-1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3000" b="0" strike="noStrike" spc="-1">
                          <a:solidFill>
                            <a:srgbClr val="000000"/>
                          </a:solidFill>
                        </a:rPr>
                        <a:t>Bratschen </a:t>
                      </a:r>
                      <a:endParaRPr lang="de-DE" sz="3000" b="0" strike="noStrike" spc="-1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3000" b="0" strike="noStrike" spc="-1" dirty="0">
                          <a:solidFill>
                            <a:srgbClr val="000000"/>
                          </a:solidFill>
                        </a:rPr>
                        <a:t>Kontrabässe</a:t>
                      </a:r>
                      <a:endParaRPr lang="de-DE" sz="3000" b="0" strike="noStrike" spc="-1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3000" b="0" strike="noStrike" spc="-1" dirty="0">
                          <a:solidFill>
                            <a:srgbClr val="000000"/>
                          </a:solidFill>
                        </a:rPr>
                        <a:t>Celli</a:t>
                      </a:r>
                      <a:endParaRPr lang="de-DE" sz="3000" b="0" strike="noStrike" spc="-1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800" b="0" strike="noStrike" spc="-1" dirty="0"/>
                        <a:t>Voraussichtlich:</a:t>
                      </a:r>
                      <a:r>
                        <a:rPr lang="de-DE" sz="2000" b="0" strike="noStrike" spc="-1" dirty="0"/>
                        <a:t> ab übernächstem Schuljahr neu</a:t>
                      </a:r>
                      <a:endParaRPr lang="de-DE" sz="20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5" name="Grafik 8"/>
          <p:cNvPicPr/>
          <p:nvPr/>
        </p:nvPicPr>
        <p:blipFill>
          <a:blip r:embed="rId4"/>
          <a:stretch/>
        </p:blipFill>
        <p:spPr>
          <a:xfrm>
            <a:off x="771488" y="2359517"/>
            <a:ext cx="1055880" cy="954360"/>
          </a:xfrm>
          <a:prstGeom prst="rect">
            <a:avLst/>
          </a:prstGeom>
          <a:ln>
            <a:noFill/>
          </a:ln>
        </p:spPr>
      </p:pic>
      <p:pic>
        <p:nvPicPr>
          <p:cNvPr id="146" name="Grafik 9"/>
          <p:cNvPicPr/>
          <p:nvPr/>
        </p:nvPicPr>
        <p:blipFill>
          <a:blip r:embed="rId5"/>
          <a:stretch/>
        </p:blipFill>
        <p:spPr>
          <a:xfrm>
            <a:off x="3254048" y="2419997"/>
            <a:ext cx="699120" cy="908280"/>
          </a:xfrm>
          <a:prstGeom prst="rect">
            <a:avLst/>
          </a:prstGeom>
          <a:ln>
            <a:noFill/>
          </a:ln>
        </p:spPr>
      </p:pic>
      <p:pic>
        <p:nvPicPr>
          <p:cNvPr id="147" name="Grafik 10"/>
          <p:cNvPicPr/>
          <p:nvPr/>
        </p:nvPicPr>
        <p:blipFill>
          <a:blip r:embed="rId6"/>
          <a:stretch/>
        </p:blipFill>
        <p:spPr>
          <a:xfrm>
            <a:off x="5201288" y="2416397"/>
            <a:ext cx="1121760" cy="824400"/>
          </a:xfrm>
          <a:prstGeom prst="rect">
            <a:avLst/>
          </a:prstGeom>
          <a:ln>
            <a:noFill/>
          </a:ln>
        </p:spPr>
      </p:pic>
      <p:pic>
        <p:nvPicPr>
          <p:cNvPr id="148" name="Grafik 11"/>
          <p:cNvPicPr/>
          <p:nvPr/>
        </p:nvPicPr>
        <p:blipFill>
          <a:blip r:embed="rId7"/>
          <a:stretch/>
        </p:blipFill>
        <p:spPr>
          <a:xfrm>
            <a:off x="7230968" y="2416397"/>
            <a:ext cx="1253880" cy="813240"/>
          </a:xfrm>
          <a:prstGeom prst="rect">
            <a:avLst/>
          </a:prstGeom>
          <a:ln>
            <a:noFill/>
          </a:ln>
        </p:spPr>
      </p:pic>
      <p:pic>
        <p:nvPicPr>
          <p:cNvPr id="149" name="Grafik 12"/>
          <p:cNvPicPr/>
          <p:nvPr/>
        </p:nvPicPr>
        <p:blipFill>
          <a:blip r:embed="rId8"/>
          <a:stretch/>
        </p:blipFill>
        <p:spPr>
          <a:xfrm>
            <a:off x="860768" y="3970157"/>
            <a:ext cx="966960" cy="966960"/>
          </a:xfrm>
          <a:prstGeom prst="rect">
            <a:avLst/>
          </a:prstGeom>
          <a:ln>
            <a:noFill/>
          </a:ln>
        </p:spPr>
      </p:pic>
      <p:pic>
        <p:nvPicPr>
          <p:cNvPr id="150" name="Grafik 13"/>
          <p:cNvPicPr/>
          <p:nvPr/>
        </p:nvPicPr>
        <p:blipFill>
          <a:blip r:embed="rId9"/>
          <a:stretch/>
        </p:blipFill>
        <p:spPr>
          <a:xfrm>
            <a:off x="3085568" y="3970157"/>
            <a:ext cx="867600" cy="988920"/>
          </a:xfrm>
          <a:prstGeom prst="rect">
            <a:avLst/>
          </a:prstGeom>
          <a:ln>
            <a:noFill/>
          </a:ln>
        </p:spPr>
      </p:pic>
      <p:pic>
        <p:nvPicPr>
          <p:cNvPr id="151" name="Grafik 14"/>
          <p:cNvPicPr/>
          <p:nvPr/>
        </p:nvPicPr>
        <p:blipFill>
          <a:blip r:embed="rId10"/>
          <a:stretch/>
        </p:blipFill>
        <p:spPr>
          <a:xfrm>
            <a:off x="5282648" y="4066997"/>
            <a:ext cx="795960" cy="795960"/>
          </a:xfrm>
          <a:prstGeom prst="rect">
            <a:avLst/>
          </a:prstGeom>
          <a:ln>
            <a:noFill/>
          </a:ln>
        </p:spPr>
      </p:pic>
      <p:pic>
        <p:nvPicPr>
          <p:cNvPr id="152" name="Grafik 15"/>
          <p:cNvPicPr/>
          <p:nvPr/>
        </p:nvPicPr>
        <p:blipFill>
          <a:blip r:embed="rId11"/>
          <a:stretch/>
        </p:blipFill>
        <p:spPr>
          <a:xfrm>
            <a:off x="7479728" y="3970157"/>
            <a:ext cx="668880" cy="911880"/>
          </a:xfrm>
          <a:prstGeom prst="rect">
            <a:avLst/>
          </a:prstGeom>
          <a:ln>
            <a:noFill/>
          </a:ln>
        </p:spPr>
      </p:pic>
      <p:pic>
        <p:nvPicPr>
          <p:cNvPr id="153" name="Grafik 16"/>
          <p:cNvPicPr/>
          <p:nvPr/>
        </p:nvPicPr>
        <p:blipFill>
          <a:blip r:embed="rId12"/>
          <a:stretch/>
        </p:blipFill>
        <p:spPr>
          <a:xfrm>
            <a:off x="860768" y="5675837"/>
            <a:ext cx="1053000" cy="747000"/>
          </a:xfrm>
          <a:prstGeom prst="rect">
            <a:avLst/>
          </a:prstGeom>
          <a:ln>
            <a:noFill/>
          </a:ln>
        </p:spPr>
      </p:pic>
      <p:pic>
        <p:nvPicPr>
          <p:cNvPr id="154" name="Grafik 17"/>
          <p:cNvPicPr/>
          <p:nvPr/>
        </p:nvPicPr>
        <p:blipFill>
          <a:blip r:embed="rId13"/>
          <a:stretch/>
        </p:blipFill>
        <p:spPr>
          <a:xfrm>
            <a:off x="3137768" y="5601317"/>
            <a:ext cx="761760" cy="802800"/>
          </a:xfrm>
          <a:prstGeom prst="rect">
            <a:avLst/>
          </a:prstGeom>
          <a:ln>
            <a:noFill/>
          </a:ln>
        </p:spPr>
      </p:pic>
      <p:pic>
        <p:nvPicPr>
          <p:cNvPr id="155" name="Grafik 18"/>
          <p:cNvPicPr/>
          <p:nvPr/>
        </p:nvPicPr>
        <p:blipFill>
          <a:blip r:embed="rId14"/>
          <a:stretch/>
        </p:blipFill>
        <p:spPr>
          <a:xfrm>
            <a:off x="5984011" y="5580739"/>
            <a:ext cx="527760" cy="1026000"/>
          </a:xfrm>
          <a:prstGeom prst="rect">
            <a:avLst/>
          </a:prstGeom>
          <a:ln>
            <a:noFill/>
          </a:ln>
        </p:spPr>
      </p:pic>
      <p:pic>
        <p:nvPicPr>
          <p:cNvPr id="156" name="Grafik 19"/>
          <p:cNvPicPr/>
          <p:nvPr/>
        </p:nvPicPr>
        <p:blipFill>
          <a:blip r:embed="rId15"/>
          <a:stretch/>
        </p:blipFill>
        <p:spPr>
          <a:xfrm>
            <a:off x="8258019" y="5380588"/>
            <a:ext cx="678960" cy="1153800"/>
          </a:xfrm>
          <a:prstGeom prst="rect">
            <a:avLst/>
          </a:prstGeom>
          <a:ln>
            <a:noFill/>
          </a:ln>
        </p:spPr>
      </p:pic>
      <p:pic>
        <p:nvPicPr>
          <p:cNvPr id="3" name="Grafik 2" descr="Ein Bild, das Zeichnung, Kunst, Darstellung, Design enthält.&#10;&#10;Automatisch generierte Beschreibung">
            <a:extLst>
              <a:ext uri="{FF2B5EF4-FFF2-40B4-BE49-F238E27FC236}">
                <a16:creationId xmlns:a16="http://schemas.microsoft.com/office/drawing/2014/main" id="{9B3594D4-2037-038F-81FA-82650683F8C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3"/>
          <a:stretch/>
        </p:blipFill>
        <p:spPr>
          <a:xfrm>
            <a:off x="9678608" y="3950289"/>
            <a:ext cx="993856" cy="9889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3">
            <a:extLst>
              <a:ext uri="{FF2B5EF4-FFF2-40B4-BE49-F238E27FC236}">
                <a16:creationId xmlns:a16="http://schemas.microsoft.com/office/drawing/2014/main" id="{8E1CD7E6-1333-0408-72A2-1911130E59D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0"/>
            <a:ext cx="12191760" cy="8548920"/>
          </a:xfrm>
          <a:prstGeom prst="rect">
            <a:avLst/>
          </a:prstGeom>
          <a:ln>
            <a:noFill/>
          </a:ln>
        </p:spPr>
      </p:pic>
      <p:sp>
        <p:nvSpPr>
          <p:cNvPr id="15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7200" b="0" strike="noStrike" spc="-1">
                <a:solidFill>
                  <a:srgbClr val="00CC00"/>
                </a:solidFill>
                <a:latin typeface="AR HERMANN"/>
              </a:rPr>
              <a:t>2. Stundenplan </a:t>
            </a:r>
            <a:endParaRPr lang="de-DE" sz="7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Grafik 3" descr="Ein Bild, das Text, Screenshot, Quittung, Zahl enthält.&#10;&#10;Automatisch generierte Beschreibung">
            <a:extLst>
              <a:ext uri="{FF2B5EF4-FFF2-40B4-BE49-F238E27FC236}">
                <a16:creationId xmlns:a16="http://schemas.microsoft.com/office/drawing/2014/main" id="{2EDBCFB8-A37C-8346-17DC-C98749272A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16464" r="8043" b="20902"/>
          <a:stretch/>
        </p:blipFill>
        <p:spPr>
          <a:xfrm>
            <a:off x="838080" y="1623067"/>
            <a:ext cx="9557229" cy="49286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3">
            <a:extLst>
              <a:ext uri="{FF2B5EF4-FFF2-40B4-BE49-F238E27FC236}">
                <a16:creationId xmlns:a16="http://schemas.microsoft.com/office/drawing/2014/main" id="{17EF10B7-CD9B-0029-942A-23BE691A7EC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12191760" cy="8548920"/>
          </a:xfrm>
          <a:prstGeom prst="rect">
            <a:avLst/>
          </a:prstGeom>
          <a:ln>
            <a:noFill/>
          </a:ln>
        </p:spPr>
      </p:pic>
      <p:sp>
        <p:nvSpPr>
          <p:cNvPr id="160" name="CustomShape 1"/>
          <p:cNvSpPr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7200" b="0" strike="noStrike" spc="-1" dirty="0">
                <a:solidFill>
                  <a:srgbClr val="00CC00"/>
                </a:solidFill>
                <a:latin typeface="AR HERMANN"/>
              </a:rPr>
              <a:t>3. Projektunterricht </a:t>
            </a:r>
            <a:endParaRPr lang="de-DE" sz="7200" b="0" strike="noStrike" spc="-1" dirty="0">
              <a:latin typeface="Arial"/>
            </a:endParaRPr>
          </a:p>
        </p:txBody>
      </p:sp>
      <p:pic>
        <p:nvPicPr>
          <p:cNvPr id="162" name="Grafik 8"/>
          <p:cNvPicPr/>
          <p:nvPr/>
        </p:nvPicPr>
        <p:blipFill>
          <a:blip r:embed="rId3"/>
          <a:stretch/>
        </p:blipFill>
        <p:spPr>
          <a:xfrm rot="20784600">
            <a:off x="516960" y="2021760"/>
            <a:ext cx="5318280" cy="398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" name="Grafik 6"/>
          <p:cNvPicPr/>
          <p:nvPr/>
        </p:nvPicPr>
        <p:blipFill>
          <a:blip r:embed="rId4"/>
          <a:stretch/>
        </p:blipFill>
        <p:spPr>
          <a:xfrm rot="11523600">
            <a:off x="5345640" y="2013840"/>
            <a:ext cx="5836680" cy="4377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485741" y="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7200" b="0" strike="noStrike" spc="-1" dirty="0">
                <a:solidFill>
                  <a:srgbClr val="00CC00"/>
                </a:solidFill>
                <a:latin typeface="AR HERMANN"/>
              </a:rPr>
              <a:t>3. Projektunterricht</a:t>
            </a:r>
            <a:endParaRPr lang="de-DE" sz="7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D4BBEBC3-8DF5-F327-C54C-A9ED28D86A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082448"/>
              </p:ext>
            </p:extLst>
          </p:nvPr>
        </p:nvGraphicFramePr>
        <p:xfrm>
          <a:off x="485741" y="1136677"/>
          <a:ext cx="11602795" cy="555680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367493">
                  <a:extLst>
                    <a:ext uri="{9D8B030D-6E8A-4147-A177-3AD203B41FA5}">
                      <a16:colId xmlns:a16="http://schemas.microsoft.com/office/drawing/2014/main" val="1530739050"/>
                    </a:ext>
                  </a:extLst>
                </a:gridCol>
                <a:gridCol w="3238063">
                  <a:extLst>
                    <a:ext uri="{9D8B030D-6E8A-4147-A177-3AD203B41FA5}">
                      <a16:colId xmlns:a16="http://schemas.microsoft.com/office/drawing/2014/main" val="2454045105"/>
                    </a:ext>
                  </a:extLst>
                </a:gridCol>
                <a:gridCol w="3731350">
                  <a:extLst>
                    <a:ext uri="{9D8B030D-6E8A-4147-A177-3AD203B41FA5}">
                      <a16:colId xmlns:a16="http://schemas.microsoft.com/office/drawing/2014/main" val="401164922"/>
                    </a:ext>
                  </a:extLst>
                </a:gridCol>
                <a:gridCol w="3265889">
                  <a:extLst>
                    <a:ext uri="{9D8B030D-6E8A-4147-A177-3AD203B41FA5}">
                      <a16:colId xmlns:a16="http://schemas.microsoft.com/office/drawing/2014/main" val="3739966647"/>
                    </a:ext>
                  </a:extLst>
                </a:gridCol>
              </a:tblGrid>
              <a:tr h="302905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9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00" marR="511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Jahr A</a:t>
                      </a:r>
                    </a:p>
                  </a:txBody>
                  <a:tcPr marL="51100" marR="511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Jahr B</a:t>
                      </a:r>
                    </a:p>
                  </a:txBody>
                  <a:tcPr marL="51100" marR="511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Jahr C</a:t>
                      </a:r>
                    </a:p>
                  </a:txBody>
                  <a:tcPr marL="51100" marR="51100" marT="0" marB="0"/>
                </a:tc>
                <a:extLst>
                  <a:ext uri="{0D108BD9-81ED-4DB2-BD59-A6C34878D82A}">
                    <a16:rowId xmlns:a16="http://schemas.microsoft.com/office/drawing/2014/main" val="3830403401"/>
                  </a:ext>
                </a:extLst>
              </a:tr>
              <a:tr h="14019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de-D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Ethik </a:t>
                      </a:r>
                    </a:p>
                  </a:txBody>
                  <a:tcPr marL="51100" marR="5110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de-D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Schuljahresanfangsprojekt "Wir-du-ich"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de-D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Judentum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de-D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Medien</a:t>
                      </a:r>
                    </a:p>
                  </a:txBody>
                  <a:tcPr marL="51100" marR="5110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de-D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Schuljahresanfangsprojekt "Einer für alle - alle für einen"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de-D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Christentum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de-D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Verhältnis Menschen und Tiere</a:t>
                      </a:r>
                    </a:p>
                  </a:txBody>
                  <a:tcPr marL="51100" marR="5110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de-D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Schuljahresanfangsprojekt "Kinderrechte"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de-D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Mythen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D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Glück und Leid</a:t>
                      </a:r>
                    </a:p>
                  </a:txBody>
                  <a:tcPr marL="51100" marR="51100" marT="0" marB="0"/>
                </a:tc>
                <a:extLst>
                  <a:ext uri="{0D108BD9-81ED-4DB2-BD59-A6C34878D82A}">
                    <a16:rowId xmlns:a16="http://schemas.microsoft.com/office/drawing/2014/main" val="385840109"/>
                  </a:ext>
                </a:extLst>
              </a:tr>
              <a:tr h="10849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de-DE" sz="1800" dirty="0">
                          <a:effectLst/>
                        </a:rPr>
                        <a:t>Deutsch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00" marR="5110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de-D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Kinderliteratur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de-D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Märchen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de-D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Theater</a:t>
                      </a:r>
                    </a:p>
                  </a:txBody>
                  <a:tcPr marL="51100" marR="5110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de-DE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Buchvorstellung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de-DE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Fabeln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de-DE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Theater</a:t>
                      </a:r>
                    </a:p>
                  </a:txBody>
                  <a:tcPr marL="51100" marR="5110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de-DE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Kinderliteratur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de-DE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Sagen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DE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Theater</a:t>
                      </a:r>
                    </a:p>
                  </a:txBody>
                  <a:tcPr marL="51100" marR="51100" marT="0" marB="0"/>
                </a:tc>
                <a:extLst>
                  <a:ext uri="{0D108BD9-81ED-4DB2-BD59-A6C34878D82A}">
                    <a16:rowId xmlns:a16="http://schemas.microsoft.com/office/drawing/2014/main" val="1014738820"/>
                  </a:ext>
                </a:extLst>
              </a:tr>
              <a:tr h="11837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de-DE" sz="1800" dirty="0">
                          <a:effectLst/>
                        </a:rPr>
                        <a:t>MNT 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00" marR="5110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de-D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Wirbeltiere in ihren Lebensräumen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de-D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Nachwachsende Rohstoffe</a:t>
                      </a:r>
                    </a:p>
                  </a:txBody>
                  <a:tcPr marL="51100" marR="5110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de-DE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Der menschliche Körper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DE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Pflanzen ernähren die Welt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de-DE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51100" marR="5110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de-D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Bionik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D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Stoffe, die der Mensch nutzt</a:t>
                      </a:r>
                    </a:p>
                  </a:txBody>
                  <a:tcPr marL="51100" marR="51100" marT="0" marB="0"/>
                </a:tc>
                <a:extLst>
                  <a:ext uri="{0D108BD9-81ED-4DB2-BD59-A6C34878D82A}">
                    <a16:rowId xmlns:a16="http://schemas.microsoft.com/office/drawing/2014/main" val="1685364113"/>
                  </a:ext>
                </a:extLst>
              </a:tr>
              <a:tr h="7039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de-DE" sz="1800" dirty="0">
                          <a:effectLst/>
                        </a:rPr>
                        <a:t>Geschichte 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00" marR="5110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de-D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Ur- und Frühgeschichte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D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Das alte Ägypten</a:t>
                      </a:r>
                    </a:p>
                  </a:txBody>
                  <a:tcPr marL="51100" marR="5110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de-DE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Antikes Griechenland</a:t>
                      </a:r>
                    </a:p>
                  </a:txBody>
                  <a:tcPr marL="51100" marR="5110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DE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Römisches Reich </a:t>
                      </a:r>
                    </a:p>
                  </a:txBody>
                  <a:tcPr marL="51100" marR="51100" marT="0" marB="0"/>
                </a:tc>
                <a:extLst>
                  <a:ext uri="{0D108BD9-81ED-4DB2-BD59-A6C34878D82A}">
                    <a16:rowId xmlns:a16="http://schemas.microsoft.com/office/drawing/2014/main" val="2191160875"/>
                  </a:ext>
                </a:extLst>
              </a:tr>
              <a:tr h="7544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de-DE" sz="1800" dirty="0">
                          <a:effectLst/>
                        </a:rPr>
                        <a:t>Geografie</a:t>
                      </a:r>
                      <a:r>
                        <a:rPr lang="de-DE" sz="1000" dirty="0">
                          <a:effectLst/>
                        </a:rPr>
                        <a:t> 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100" marR="5110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de-D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Kontinente </a:t>
                      </a:r>
                    </a:p>
                  </a:txBody>
                  <a:tcPr marL="51100" marR="5110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de-D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Extreme Lebensräume</a:t>
                      </a:r>
                    </a:p>
                  </a:txBody>
                  <a:tcPr marL="51100" marR="5110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D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Metropolen</a:t>
                      </a:r>
                    </a:p>
                  </a:txBody>
                  <a:tcPr marL="51100" marR="51100" marT="0" marB="0"/>
                </a:tc>
                <a:extLst>
                  <a:ext uri="{0D108BD9-81ED-4DB2-BD59-A6C34878D82A}">
                    <a16:rowId xmlns:a16="http://schemas.microsoft.com/office/drawing/2014/main" val="135638321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3">
            <a:extLst>
              <a:ext uri="{FF2B5EF4-FFF2-40B4-BE49-F238E27FC236}">
                <a16:creationId xmlns:a16="http://schemas.microsoft.com/office/drawing/2014/main" id="{EBA99025-E95F-A7D3-EEDD-AAD1AF44057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785145" y="-268448"/>
            <a:ext cx="9571838" cy="7751966"/>
          </a:xfrm>
          <a:prstGeom prst="rect">
            <a:avLst/>
          </a:prstGeom>
          <a:ln>
            <a:noFill/>
          </a:ln>
        </p:spPr>
      </p:pic>
      <p:sp>
        <p:nvSpPr>
          <p:cNvPr id="165" name="TextShape 1"/>
          <p:cNvSpPr txBox="1"/>
          <p:nvPr/>
        </p:nvSpPr>
        <p:spPr>
          <a:xfrm>
            <a:off x="619966" y="155315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7200" spc="-1" dirty="0">
                <a:solidFill>
                  <a:srgbClr val="00CC00"/>
                </a:solidFill>
                <a:latin typeface="AR HERMANN"/>
              </a:rPr>
              <a:t>4</a:t>
            </a:r>
            <a:r>
              <a:rPr lang="de-DE" sz="7200" b="0" strike="noStrike" spc="-1" dirty="0">
                <a:solidFill>
                  <a:srgbClr val="00CC00"/>
                </a:solidFill>
                <a:latin typeface="AR HERMANN"/>
              </a:rPr>
              <a:t>. </a:t>
            </a:r>
            <a:r>
              <a:rPr lang="de-DE" sz="7200" b="0" strike="noStrike" spc="-1" dirty="0" err="1">
                <a:solidFill>
                  <a:srgbClr val="00CC00"/>
                </a:solidFill>
                <a:latin typeface="AR HERMANN"/>
              </a:rPr>
              <a:t>FaZ</a:t>
            </a:r>
            <a:endParaRPr lang="de-DE" sz="7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1A5F6784-B56C-02C9-D7D8-DA1397398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714417"/>
              </p:ext>
            </p:extLst>
          </p:nvPr>
        </p:nvGraphicFramePr>
        <p:xfrm>
          <a:off x="619966" y="1342587"/>
          <a:ext cx="9571838" cy="536010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339590">
                  <a:extLst>
                    <a:ext uri="{9D8B030D-6E8A-4147-A177-3AD203B41FA5}">
                      <a16:colId xmlns:a16="http://schemas.microsoft.com/office/drawing/2014/main" val="1480837463"/>
                    </a:ext>
                  </a:extLst>
                </a:gridCol>
                <a:gridCol w="1763774">
                  <a:extLst>
                    <a:ext uri="{9D8B030D-6E8A-4147-A177-3AD203B41FA5}">
                      <a16:colId xmlns:a16="http://schemas.microsoft.com/office/drawing/2014/main" val="2024922391"/>
                    </a:ext>
                  </a:extLst>
                </a:gridCol>
                <a:gridCol w="1866990">
                  <a:extLst>
                    <a:ext uri="{9D8B030D-6E8A-4147-A177-3AD203B41FA5}">
                      <a16:colId xmlns:a16="http://schemas.microsoft.com/office/drawing/2014/main" val="2713455178"/>
                    </a:ext>
                  </a:extLst>
                </a:gridCol>
                <a:gridCol w="1994318">
                  <a:extLst>
                    <a:ext uri="{9D8B030D-6E8A-4147-A177-3AD203B41FA5}">
                      <a16:colId xmlns:a16="http://schemas.microsoft.com/office/drawing/2014/main" val="1984814082"/>
                    </a:ext>
                  </a:extLst>
                </a:gridCol>
                <a:gridCol w="1607166">
                  <a:extLst>
                    <a:ext uri="{9D8B030D-6E8A-4147-A177-3AD203B41FA5}">
                      <a16:colId xmlns:a16="http://schemas.microsoft.com/office/drawing/2014/main" val="3882724576"/>
                    </a:ext>
                  </a:extLst>
                </a:gridCol>
              </a:tblGrid>
              <a:tr h="263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Bongos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Shaker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 err="1">
                          <a:effectLst/>
                        </a:rPr>
                        <a:t>Tomtoms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Hi-</a:t>
                      </a:r>
                      <a:r>
                        <a:rPr lang="de-DE" sz="1400" dirty="0" err="1">
                          <a:effectLst/>
                        </a:rPr>
                        <a:t>Hats</a:t>
                      </a:r>
                      <a:endParaRPr lang="de-DE" dirty="0"/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435821352"/>
                  </a:ext>
                </a:extLst>
              </a:tr>
              <a:tr h="218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10./11.08. 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 rowSpan="2"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Schuljahresanfangsprojektwoche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 anchor="ctr"/>
                </a:tc>
                <a:tc rowSpan="2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878953"/>
                  </a:ext>
                </a:extLst>
              </a:tr>
              <a:tr h="218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14.08.- 18.08.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 gridSpan="4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936923"/>
                  </a:ext>
                </a:extLst>
              </a:tr>
              <a:tr h="218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21.08.- 25.08. 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MNT 1</a:t>
                      </a:r>
                    </a:p>
                  </a:txBody>
                  <a:tcPr marL="36261" marR="3626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Geschichte 1</a:t>
                      </a:r>
                    </a:p>
                  </a:txBody>
                  <a:tcPr marL="36261" marR="3626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MNT 1</a:t>
                      </a:r>
                    </a:p>
                  </a:txBody>
                  <a:tcPr marL="36261" marR="36261" marT="0" marB="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/>
                        </a:rPr>
                        <a:t>MNT 1</a:t>
                      </a:r>
                      <a:endParaRPr lang="de-DE" dirty="0"/>
                    </a:p>
                  </a:txBody>
                  <a:tcPr marL="36261" marR="36261" marT="0" marB="0" anchor="ctr"/>
                </a:tc>
                <a:extLst>
                  <a:ext uri="{0D108BD9-81ED-4DB2-BD59-A6C34878D82A}">
                    <a16:rowId xmlns:a16="http://schemas.microsoft.com/office/drawing/2014/main" val="1713942013"/>
                  </a:ext>
                </a:extLst>
              </a:tr>
              <a:tr h="218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28.08.- 01.09.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390571"/>
                  </a:ext>
                </a:extLst>
              </a:tr>
              <a:tr h="2184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04.09. - 08.09.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374237"/>
                  </a:ext>
                </a:extLst>
              </a:tr>
              <a:tr h="218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11.09. - 15.09.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Geschichte 1</a:t>
                      </a:r>
                    </a:p>
                  </a:txBody>
                  <a:tcPr marL="36261" marR="3626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Geografie 1</a:t>
                      </a:r>
                    </a:p>
                  </a:txBody>
                  <a:tcPr marL="36261" marR="3626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Geografie 1</a:t>
                      </a:r>
                    </a:p>
                  </a:txBody>
                  <a:tcPr marL="36261" marR="36261" marT="0" marB="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/>
                        </a:rPr>
                        <a:t>Geografie 1</a:t>
                      </a:r>
                      <a:endParaRPr lang="de-DE" dirty="0"/>
                    </a:p>
                  </a:txBody>
                  <a:tcPr marL="36261" marR="36261" marT="0" marB="0" anchor="ctr"/>
                </a:tc>
                <a:extLst>
                  <a:ext uri="{0D108BD9-81ED-4DB2-BD59-A6C34878D82A}">
                    <a16:rowId xmlns:a16="http://schemas.microsoft.com/office/drawing/2014/main" val="3908581490"/>
                  </a:ext>
                </a:extLst>
              </a:tr>
              <a:tr h="218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18.09. - 22.09.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437923"/>
                  </a:ext>
                </a:extLst>
              </a:tr>
              <a:tr h="2569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25.09. - 29.09.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73504"/>
                  </a:ext>
                </a:extLst>
              </a:tr>
              <a:tr h="218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03.10. – 13.10.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H E R B S T F E R I E N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795864"/>
                  </a:ext>
                </a:extLst>
              </a:tr>
              <a:tr h="218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16.10. – 19.10.*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Geografie 1</a:t>
                      </a:r>
                    </a:p>
                  </a:txBody>
                  <a:tcPr marL="36261" marR="3626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Geografie 2</a:t>
                      </a:r>
                    </a:p>
                  </a:txBody>
                  <a:tcPr marL="36261" marR="36261" marT="0" marB="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/>
                        </a:rPr>
                        <a:t>Geschichte 1</a:t>
                      </a:r>
                      <a:endParaRPr lang="de-DE" dirty="0"/>
                    </a:p>
                  </a:txBody>
                  <a:tcPr marL="36261" marR="3626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Geschichte 1</a:t>
                      </a:r>
                    </a:p>
                  </a:txBody>
                  <a:tcPr marL="36261" marR="36261" marT="0" marB="0" anchor="ctr"/>
                </a:tc>
                <a:extLst>
                  <a:ext uri="{0D108BD9-81ED-4DB2-BD59-A6C34878D82A}">
                    <a16:rowId xmlns:a16="http://schemas.microsoft.com/office/drawing/2014/main" val="3309705644"/>
                  </a:ext>
                </a:extLst>
              </a:tr>
              <a:tr h="218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23.10. – 27.10.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774450"/>
                  </a:ext>
                </a:extLst>
              </a:tr>
              <a:tr h="2407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30.10. – 03.11.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095450"/>
                  </a:ext>
                </a:extLst>
              </a:tr>
              <a:tr h="218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06.11. – 10.11.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Geschichte 2</a:t>
                      </a:r>
                    </a:p>
                  </a:txBody>
                  <a:tcPr marL="36261" marR="3626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MNT 1</a:t>
                      </a:r>
                      <a:endParaRPr lang="de-DE" sz="1400" dirty="0">
                        <a:effectLst/>
                      </a:endParaRPr>
                    </a:p>
                  </a:txBody>
                  <a:tcPr marL="36261" marR="36261" marT="0" marB="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/>
                        </a:rPr>
                        <a:t>MNT 2</a:t>
                      </a:r>
                      <a:endParaRPr lang="de-DE" dirty="0"/>
                    </a:p>
                  </a:txBody>
                  <a:tcPr marL="36261" marR="3626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MNT 2</a:t>
                      </a:r>
                    </a:p>
                  </a:txBody>
                  <a:tcPr marL="36261" marR="36261" marT="0" marB="0" anchor="ctr"/>
                </a:tc>
                <a:extLst>
                  <a:ext uri="{0D108BD9-81ED-4DB2-BD59-A6C34878D82A}">
                    <a16:rowId xmlns:a16="http://schemas.microsoft.com/office/drawing/2014/main" val="23840049"/>
                  </a:ext>
                </a:extLst>
              </a:tr>
              <a:tr h="218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13.11. – 17.11.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61642"/>
                  </a:ext>
                </a:extLst>
              </a:tr>
              <a:tr h="218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20.11. – 24.11.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612574"/>
                  </a:ext>
                </a:extLst>
              </a:tr>
              <a:tr h="218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27.11. – 01.12.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MNT 2</a:t>
                      </a:r>
                    </a:p>
                  </a:txBody>
                  <a:tcPr marL="36261" marR="3626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MNT 2</a:t>
                      </a:r>
                    </a:p>
                  </a:txBody>
                  <a:tcPr marL="36261" marR="3626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Geografie 2</a:t>
                      </a:r>
                    </a:p>
                  </a:txBody>
                  <a:tcPr marL="36261" marR="3626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Geschichte 2</a:t>
                      </a:r>
                    </a:p>
                  </a:txBody>
                  <a:tcPr marL="36261" marR="36261" marT="0" marB="0" anchor="ctr"/>
                </a:tc>
                <a:extLst>
                  <a:ext uri="{0D108BD9-81ED-4DB2-BD59-A6C34878D82A}">
                    <a16:rowId xmlns:a16="http://schemas.microsoft.com/office/drawing/2014/main" val="2481487626"/>
                  </a:ext>
                </a:extLst>
              </a:tr>
              <a:tr h="218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05.12. – 08.12.*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255750"/>
                  </a:ext>
                </a:extLst>
              </a:tr>
              <a:tr h="2343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11.12. – 13.12.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067857"/>
                  </a:ext>
                </a:extLst>
              </a:tr>
              <a:tr h="218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14.12. – 20.12.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Weihnachtsprojektwoche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676712"/>
                  </a:ext>
                </a:extLst>
              </a:tr>
              <a:tr h="218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22.12. – 05.01.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W E I H N A C H T S F E R I E N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248702"/>
                  </a:ext>
                </a:extLst>
              </a:tr>
              <a:tr h="218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08.01. – 12.01.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MNT 3</a:t>
                      </a:r>
                    </a:p>
                  </a:txBody>
                  <a:tcPr marL="36261" marR="36261" marT="0" marB="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MNT 3</a:t>
                      </a:r>
                      <a:endParaRPr lang="de-DE"/>
                    </a:p>
                  </a:txBody>
                  <a:tcPr marL="36261" marR="36261" marT="0" marB="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de-DE" sz="1400">
                          <a:effectLst/>
                        </a:rPr>
                        <a:t>MNT 3</a:t>
                      </a:r>
                      <a:endParaRPr lang="de-DE"/>
                    </a:p>
                  </a:txBody>
                  <a:tcPr marL="36261" marR="3626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MNT 3</a:t>
                      </a:r>
                    </a:p>
                  </a:txBody>
                  <a:tcPr marL="36261" marR="36261" marT="0" marB="0" anchor="ctr"/>
                </a:tc>
                <a:extLst>
                  <a:ext uri="{0D108BD9-81ED-4DB2-BD59-A6C34878D82A}">
                    <a16:rowId xmlns:a16="http://schemas.microsoft.com/office/drawing/2014/main" val="2279153167"/>
                  </a:ext>
                </a:extLst>
              </a:tr>
              <a:tr h="218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15.01. – 19.01.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385393"/>
                  </a:ext>
                </a:extLst>
              </a:tr>
              <a:tr h="218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22.01. – 26.01.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856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4978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14731FB-8A4A-14F9-21A4-712D3E4E13C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72873" y="58723"/>
            <a:ext cx="10419127" cy="6740553"/>
          </a:xfrm>
          <a:prstGeom prst="rect">
            <a:avLst/>
          </a:prstGeom>
          <a:ln>
            <a:noFill/>
          </a:ln>
        </p:spPr>
      </p:pic>
      <p:sp>
        <p:nvSpPr>
          <p:cNvPr id="5" name="TextShape 1">
            <a:extLst>
              <a:ext uri="{FF2B5EF4-FFF2-40B4-BE49-F238E27FC236}">
                <a16:creationId xmlns:a16="http://schemas.microsoft.com/office/drawing/2014/main" id="{3D224FFC-B9EC-7EF9-4CFC-1E04B6B6B5EA}"/>
              </a:ext>
            </a:extLst>
          </p:cNvPr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6600" spc="-1" dirty="0">
                <a:solidFill>
                  <a:srgbClr val="00CC00"/>
                </a:solidFill>
                <a:latin typeface="AR HERMANN"/>
              </a:rPr>
              <a:t>5. Zweite Fremdsprache</a:t>
            </a:r>
            <a:endParaRPr lang="de-DE" sz="6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9E32796-9C2B-E753-5A60-0CF921F72C39}"/>
              </a:ext>
            </a:extLst>
          </p:cNvPr>
          <p:cNvSpPr txBox="1"/>
          <p:nvPr/>
        </p:nvSpPr>
        <p:spPr>
          <a:xfrm>
            <a:off x="838080" y="1690200"/>
            <a:ext cx="1051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Ab dem sechsten Jahrgang: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ACA2366-96CC-B3ED-BE64-653BEDE3F5DF}"/>
              </a:ext>
            </a:extLst>
          </p:cNvPr>
          <p:cNvSpPr txBox="1"/>
          <p:nvPr/>
        </p:nvSpPr>
        <p:spPr>
          <a:xfrm>
            <a:off x="7831423" y="4545001"/>
            <a:ext cx="31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>
                <a:latin typeface="Calibri" panose="020F0502020204030204" pitchFamily="34" charset="0"/>
                <a:cs typeface="Calibri" panose="020F0502020204030204" pitchFamily="34" charset="0"/>
              </a:rPr>
              <a:t>oder</a:t>
            </a:r>
          </a:p>
          <a:p>
            <a:pPr algn="ctr"/>
            <a:r>
              <a:rPr lang="de-DE" sz="4800" b="1" dirty="0">
                <a:latin typeface="Calibri" panose="020F0502020204030204" pitchFamily="34" charset="0"/>
                <a:cs typeface="Calibri" panose="020F0502020204030204" pitchFamily="34" charset="0"/>
              </a:rPr>
              <a:t>Latein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7A7518-123E-57FA-4E73-1E9B815589DA}"/>
              </a:ext>
            </a:extLst>
          </p:cNvPr>
          <p:cNvSpPr txBox="1"/>
          <p:nvPr/>
        </p:nvSpPr>
        <p:spPr>
          <a:xfrm>
            <a:off x="4424508" y="2526151"/>
            <a:ext cx="31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>
                <a:latin typeface="Calibri" panose="020F0502020204030204" pitchFamily="34" charset="0"/>
                <a:cs typeface="Calibri" panose="020F0502020204030204" pitchFamily="34" charset="0"/>
              </a:rPr>
              <a:t>Spanisch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E13695D-F261-F7CB-54E6-685A3551D618}"/>
              </a:ext>
            </a:extLst>
          </p:cNvPr>
          <p:cNvSpPr txBox="1"/>
          <p:nvPr/>
        </p:nvSpPr>
        <p:spPr>
          <a:xfrm>
            <a:off x="572396" y="4432881"/>
            <a:ext cx="31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>
                <a:latin typeface="Calibri" panose="020F0502020204030204" pitchFamily="34" charset="0"/>
                <a:cs typeface="Calibri" panose="020F0502020204030204" pitchFamily="34" charset="0"/>
              </a:rPr>
              <a:t>oder</a:t>
            </a:r>
          </a:p>
          <a:p>
            <a:pPr algn="ctr"/>
            <a:r>
              <a:rPr lang="de-DE" sz="4800" b="1" dirty="0">
                <a:latin typeface="Calibri" panose="020F0502020204030204" pitchFamily="34" charset="0"/>
                <a:cs typeface="Calibri" panose="020F0502020204030204" pitchFamily="34" charset="0"/>
              </a:rPr>
              <a:t>Russisch</a:t>
            </a:r>
          </a:p>
        </p:txBody>
      </p:sp>
      <p:sp>
        <p:nvSpPr>
          <p:cNvPr id="11" name="Ovale Legende 10">
            <a:extLst>
              <a:ext uri="{FF2B5EF4-FFF2-40B4-BE49-F238E27FC236}">
                <a16:creationId xmlns:a16="http://schemas.microsoft.com/office/drawing/2014/main" id="{0100B5FA-D308-D255-04C2-79DF8459E21C}"/>
              </a:ext>
            </a:extLst>
          </p:cNvPr>
          <p:cNvSpPr/>
          <p:nvPr/>
        </p:nvSpPr>
        <p:spPr>
          <a:xfrm rot="976220">
            <a:off x="7703282" y="2377074"/>
            <a:ext cx="2317525" cy="1569661"/>
          </a:xfrm>
          <a:custGeom>
            <a:avLst/>
            <a:gdLst>
              <a:gd name="connsiteX0" fmla="*/ -411338 w 2317525"/>
              <a:gd name="connsiteY0" fmla="*/ 1156197 h 1569661"/>
              <a:gd name="connsiteX1" fmla="*/ 11992 w 2317525"/>
              <a:gd name="connsiteY1" fmla="*/ 897448 h 1569661"/>
              <a:gd name="connsiteX2" fmla="*/ 1026952 w 2317525"/>
              <a:gd name="connsiteY2" fmla="*/ 5094 h 1569661"/>
              <a:gd name="connsiteX3" fmla="*/ 2250181 w 2317525"/>
              <a:gd name="connsiteY3" fmla="*/ 521170 h 1569661"/>
              <a:gd name="connsiteX4" fmla="*/ 1401711 w 2317525"/>
              <a:gd name="connsiteY4" fmla="*/ 1552218 h 1569661"/>
              <a:gd name="connsiteX5" fmla="*/ 157782 w 2317525"/>
              <a:gd name="connsiteY5" fmla="*/ 1180208 h 1569661"/>
              <a:gd name="connsiteX6" fmla="*/ -411338 w 2317525"/>
              <a:gd name="connsiteY6" fmla="*/ 1156197 h 156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7525" h="1569661" fill="none" extrusionOk="0">
                <a:moveTo>
                  <a:pt x="-411338" y="1156197"/>
                </a:moveTo>
                <a:cubicBezTo>
                  <a:pt x="-183893" y="1063134"/>
                  <a:pt x="-162975" y="960655"/>
                  <a:pt x="11992" y="897448"/>
                </a:cubicBezTo>
                <a:cubicBezTo>
                  <a:pt x="-59036" y="489071"/>
                  <a:pt x="422393" y="-44062"/>
                  <a:pt x="1026952" y="5094"/>
                </a:cubicBezTo>
                <a:cubicBezTo>
                  <a:pt x="1497971" y="-46683"/>
                  <a:pt x="2065067" y="189388"/>
                  <a:pt x="2250181" y="521170"/>
                </a:cubicBezTo>
                <a:cubicBezTo>
                  <a:pt x="2530379" y="974703"/>
                  <a:pt x="2171957" y="1466206"/>
                  <a:pt x="1401711" y="1552218"/>
                </a:cubicBezTo>
                <a:cubicBezTo>
                  <a:pt x="983064" y="1605260"/>
                  <a:pt x="405891" y="1462360"/>
                  <a:pt x="157782" y="1180208"/>
                </a:cubicBezTo>
                <a:cubicBezTo>
                  <a:pt x="-1899" y="1198899"/>
                  <a:pt x="-286902" y="1171945"/>
                  <a:pt x="-411338" y="1156197"/>
                </a:cubicBezTo>
                <a:close/>
              </a:path>
              <a:path w="2317525" h="1569661" stroke="0" extrusionOk="0">
                <a:moveTo>
                  <a:pt x="-411338" y="1156197"/>
                </a:moveTo>
                <a:cubicBezTo>
                  <a:pt x="-324624" y="1062902"/>
                  <a:pt x="-110374" y="999945"/>
                  <a:pt x="11992" y="897448"/>
                </a:cubicBezTo>
                <a:cubicBezTo>
                  <a:pt x="-68254" y="516602"/>
                  <a:pt x="397161" y="100443"/>
                  <a:pt x="1026952" y="5094"/>
                </a:cubicBezTo>
                <a:cubicBezTo>
                  <a:pt x="1500128" y="-64445"/>
                  <a:pt x="2142311" y="170500"/>
                  <a:pt x="2250181" y="521170"/>
                </a:cubicBezTo>
                <a:cubicBezTo>
                  <a:pt x="2514814" y="999117"/>
                  <a:pt x="2116569" y="1413818"/>
                  <a:pt x="1401711" y="1552218"/>
                </a:cubicBezTo>
                <a:cubicBezTo>
                  <a:pt x="917142" y="1596228"/>
                  <a:pt x="458819" y="1472949"/>
                  <a:pt x="157782" y="1180208"/>
                </a:cubicBezTo>
                <a:cubicBezTo>
                  <a:pt x="51870" y="1132397"/>
                  <a:pt x="-258769" y="1180450"/>
                  <a:pt x="-411338" y="115619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076510380">
                  <a:prstGeom prst="wedgeEllipseCallout">
                    <a:avLst>
                      <a:gd name="adj1" fmla="val -67749"/>
                      <a:gd name="adj2" fmla="val 2365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4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¡Hola!</a:t>
            </a:r>
          </a:p>
        </p:txBody>
      </p:sp>
      <p:sp>
        <p:nvSpPr>
          <p:cNvPr id="12" name="Ovale Legende 11">
            <a:extLst>
              <a:ext uri="{FF2B5EF4-FFF2-40B4-BE49-F238E27FC236}">
                <a16:creationId xmlns:a16="http://schemas.microsoft.com/office/drawing/2014/main" id="{DD99B59B-3506-AD8C-2AB8-6DD2E2302671}"/>
              </a:ext>
            </a:extLst>
          </p:cNvPr>
          <p:cNvSpPr/>
          <p:nvPr/>
        </p:nvSpPr>
        <p:spPr>
          <a:xfrm rot="21406828">
            <a:off x="5715133" y="4580912"/>
            <a:ext cx="2240600" cy="1569661"/>
          </a:xfrm>
          <a:custGeom>
            <a:avLst/>
            <a:gdLst>
              <a:gd name="connsiteX0" fmla="*/ 2777179 w 2240600"/>
              <a:gd name="connsiteY0" fmla="*/ 894722 h 1569661"/>
              <a:gd name="connsiteX1" fmla="*/ 2194973 w 2240600"/>
              <a:gd name="connsiteY1" fmla="*/ 1006530 h 1569661"/>
              <a:gd name="connsiteX2" fmla="*/ 1013815 w 2240600"/>
              <a:gd name="connsiteY2" fmla="*/ 1566108 h 1569661"/>
              <a:gd name="connsiteX3" fmla="*/ 5177 w 2240600"/>
              <a:gd name="connsiteY3" fmla="*/ 709467 h 1569661"/>
              <a:gd name="connsiteX4" fmla="*/ 1119908 w 2240600"/>
              <a:gd name="connsiteY4" fmla="*/ 0 h 1569661"/>
              <a:gd name="connsiteX5" fmla="*/ 2235269 w 2240600"/>
              <a:gd name="connsiteY5" fmla="*/ 708359 h 1569661"/>
              <a:gd name="connsiteX6" fmla="*/ 2777179 w 2240600"/>
              <a:gd name="connsiteY6" fmla="*/ 894722 h 156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40600" h="1569661" fill="none" extrusionOk="0">
                <a:moveTo>
                  <a:pt x="2777179" y="894722"/>
                </a:moveTo>
                <a:cubicBezTo>
                  <a:pt x="2632320" y="940493"/>
                  <a:pt x="2442590" y="905247"/>
                  <a:pt x="2194973" y="1006530"/>
                </a:cubicBezTo>
                <a:cubicBezTo>
                  <a:pt x="2084919" y="1390420"/>
                  <a:pt x="1648818" y="1626076"/>
                  <a:pt x="1013815" y="1566108"/>
                </a:cubicBezTo>
                <a:cubicBezTo>
                  <a:pt x="374317" y="1521136"/>
                  <a:pt x="3732" y="1188654"/>
                  <a:pt x="5177" y="709467"/>
                </a:cubicBezTo>
                <a:cubicBezTo>
                  <a:pt x="112846" y="384991"/>
                  <a:pt x="547103" y="42605"/>
                  <a:pt x="1119908" y="0"/>
                </a:cubicBezTo>
                <a:cubicBezTo>
                  <a:pt x="1719109" y="34678"/>
                  <a:pt x="2194602" y="325349"/>
                  <a:pt x="2235269" y="708359"/>
                </a:cubicBezTo>
                <a:cubicBezTo>
                  <a:pt x="2408070" y="742371"/>
                  <a:pt x="2710229" y="898325"/>
                  <a:pt x="2777179" y="894722"/>
                </a:cubicBezTo>
                <a:close/>
              </a:path>
              <a:path w="2240600" h="1569661" stroke="0" extrusionOk="0">
                <a:moveTo>
                  <a:pt x="2777179" y="894722"/>
                </a:moveTo>
                <a:cubicBezTo>
                  <a:pt x="2554045" y="919227"/>
                  <a:pt x="2415419" y="959675"/>
                  <a:pt x="2194973" y="1006530"/>
                </a:cubicBezTo>
                <a:cubicBezTo>
                  <a:pt x="2104305" y="1379992"/>
                  <a:pt x="1483377" y="1603898"/>
                  <a:pt x="1013815" y="1566108"/>
                </a:cubicBezTo>
                <a:cubicBezTo>
                  <a:pt x="393081" y="1529161"/>
                  <a:pt x="-65467" y="1203056"/>
                  <a:pt x="5177" y="709467"/>
                </a:cubicBezTo>
                <a:cubicBezTo>
                  <a:pt x="40636" y="296272"/>
                  <a:pt x="631284" y="42322"/>
                  <a:pt x="1119908" y="0"/>
                </a:cubicBezTo>
                <a:cubicBezTo>
                  <a:pt x="1753655" y="6639"/>
                  <a:pt x="2191475" y="280849"/>
                  <a:pt x="2235269" y="708359"/>
                </a:cubicBezTo>
                <a:cubicBezTo>
                  <a:pt x="2291157" y="780367"/>
                  <a:pt x="2560932" y="871759"/>
                  <a:pt x="2777179" y="89472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wedgeEllipseCallout">
                    <a:avLst>
                      <a:gd name="adj1" fmla="val 73948"/>
                      <a:gd name="adj2" fmla="val 70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4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Salve!</a:t>
            </a:r>
          </a:p>
        </p:txBody>
      </p:sp>
      <p:sp>
        <p:nvSpPr>
          <p:cNvPr id="13" name="Ovale Legende 12">
            <a:extLst>
              <a:ext uri="{FF2B5EF4-FFF2-40B4-BE49-F238E27FC236}">
                <a16:creationId xmlns:a16="http://schemas.microsoft.com/office/drawing/2014/main" id="{86E46899-417E-8947-80ED-601150E12716}"/>
              </a:ext>
            </a:extLst>
          </p:cNvPr>
          <p:cNvSpPr/>
          <p:nvPr/>
        </p:nvSpPr>
        <p:spPr>
          <a:xfrm rot="904984">
            <a:off x="2444411" y="3386835"/>
            <a:ext cx="3077189" cy="1569661"/>
          </a:xfrm>
          <a:custGeom>
            <a:avLst/>
            <a:gdLst>
              <a:gd name="connsiteX0" fmla="*/ 722955 w 3077189"/>
              <a:gd name="connsiteY0" fmla="*/ 2122150 h 1569661"/>
              <a:gd name="connsiteX1" fmla="*/ 809603 w 3077189"/>
              <a:gd name="connsiteY1" fmla="*/ 1475976 h 1569661"/>
              <a:gd name="connsiteX2" fmla="*/ 696169 w 3077189"/>
              <a:gd name="connsiteY2" fmla="*/ 128094 h 1569661"/>
              <a:gd name="connsiteX3" fmla="*/ 1962845 w 3077189"/>
              <a:gd name="connsiteY3" fmla="*/ 30425 h 1569661"/>
              <a:gd name="connsiteX4" fmla="*/ 2773429 w 3077189"/>
              <a:gd name="connsiteY4" fmla="*/ 1253024 h 1569661"/>
              <a:gd name="connsiteX5" fmla="*/ 1370253 w 3077189"/>
              <a:gd name="connsiteY5" fmla="*/ 1564949 h 1569661"/>
              <a:gd name="connsiteX6" fmla="*/ 1040131 w 3077189"/>
              <a:gd name="connsiteY6" fmla="*/ 1849122 h 1569661"/>
              <a:gd name="connsiteX7" fmla="*/ 722955 w 3077189"/>
              <a:gd name="connsiteY7" fmla="*/ 2122150 h 156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7189" h="1569661" fill="none" extrusionOk="0">
                <a:moveTo>
                  <a:pt x="722955" y="2122150"/>
                </a:moveTo>
                <a:cubicBezTo>
                  <a:pt x="747585" y="1977119"/>
                  <a:pt x="785332" y="1660290"/>
                  <a:pt x="809603" y="1475976"/>
                </a:cubicBezTo>
                <a:cubicBezTo>
                  <a:pt x="-386966" y="1181298"/>
                  <a:pt x="-281994" y="351409"/>
                  <a:pt x="696169" y="128094"/>
                </a:cubicBezTo>
                <a:cubicBezTo>
                  <a:pt x="1007206" y="-16690"/>
                  <a:pt x="1480383" y="-60554"/>
                  <a:pt x="1962845" y="30425"/>
                </a:cubicBezTo>
                <a:cubicBezTo>
                  <a:pt x="3154822" y="92299"/>
                  <a:pt x="3515576" y="825832"/>
                  <a:pt x="2773429" y="1253024"/>
                </a:cubicBezTo>
                <a:cubicBezTo>
                  <a:pt x="2455470" y="1573571"/>
                  <a:pt x="1891370" y="1586044"/>
                  <a:pt x="1370253" y="1564949"/>
                </a:cubicBezTo>
                <a:cubicBezTo>
                  <a:pt x="1199716" y="1700651"/>
                  <a:pt x="1174023" y="1755850"/>
                  <a:pt x="1040131" y="1849122"/>
                </a:cubicBezTo>
                <a:cubicBezTo>
                  <a:pt x="906239" y="1942394"/>
                  <a:pt x="835693" y="2017643"/>
                  <a:pt x="722955" y="2122150"/>
                </a:cubicBezTo>
                <a:close/>
              </a:path>
              <a:path w="3077189" h="1569661" stroke="0" extrusionOk="0">
                <a:moveTo>
                  <a:pt x="722955" y="2122150"/>
                </a:moveTo>
                <a:cubicBezTo>
                  <a:pt x="736643" y="1899099"/>
                  <a:pt x="752064" y="1709111"/>
                  <a:pt x="809603" y="1475976"/>
                </a:cubicBezTo>
                <a:cubicBezTo>
                  <a:pt x="-160965" y="1148318"/>
                  <a:pt x="-308502" y="439992"/>
                  <a:pt x="696169" y="128094"/>
                </a:cubicBezTo>
                <a:cubicBezTo>
                  <a:pt x="1092727" y="-871"/>
                  <a:pt x="1556161" y="-44092"/>
                  <a:pt x="1962845" y="30425"/>
                </a:cubicBezTo>
                <a:cubicBezTo>
                  <a:pt x="3054107" y="187400"/>
                  <a:pt x="3434616" y="873540"/>
                  <a:pt x="2773429" y="1253024"/>
                </a:cubicBezTo>
                <a:cubicBezTo>
                  <a:pt x="2450036" y="1552802"/>
                  <a:pt x="1945210" y="1720129"/>
                  <a:pt x="1370253" y="1564949"/>
                </a:cubicBezTo>
                <a:cubicBezTo>
                  <a:pt x="1245053" y="1687241"/>
                  <a:pt x="1160922" y="1762858"/>
                  <a:pt x="1033658" y="1854694"/>
                </a:cubicBezTo>
                <a:cubicBezTo>
                  <a:pt x="906394" y="1946530"/>
                  <a:pt x="802962" y="2065684"/>
                  <a:pt x="722955" y="212215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26506"/>
                      <a:gd name="adj2" fmla="val 8519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z-Cyrl-AZ" sz="4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привет</a:t>
            </a:r>
            <a:r>
              <a:rPr lang="de-DE" sz="4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00532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14731FB-8A4A-14F9-21A4-712D3E4E13C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442853"/>
            <a:ext cx="12191760" cy="8548920"/>
          </a:xfrm>
          <a:prstGeom prst="rect">
            <a:avLst/>
          </a:prstGeom>
          <a:ln>
            <a:noFill/>
          </a:ln>
        </p:spPr>
      </p:pic>
      <p:sp>
        <p:nvSpPr>
          <p:cNvPr id="5" name="TextShape 1">
            <a:extLst>
              <a:ext uri="{FF2B5EF4-FFF2-40B4-BE49-F238E27FC236}">
                <a16:creationId xmlns:a16="http://schemas.microsoft.com/office/drawing/2014/main" id="{3D224FFC-B9EC-7EF9-4CFC-1E04B6B6B5EA}"/>
              </a:ext>
            </a:extLst>
          </p:cNvPr>
          <p:cNvSpPr txBox="1"/>
          <p:nvPr/>
        </p:nvSpPr>
        <p:spPr>
          <a:xfrm>
            <a:off x="820992" y="442853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7200" spc="-1" dirty="0">
                <a:solidFill>
                  <a:srgbClr val="00CC00"/>
                </a:solidFill>
                <a:latin typeface="AR HERMANN"/>
              </a:rPr>
              <a:t>Und in Klasse 4 und 5?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FA47CC8-4BB5-2073-ACF0-77FD8F774BD5}"/>
              </a:ext>
            </a:extLst>
          </p:cNvPr>
          <p:cNvSpPr txBox="1"/>
          <p:nvPr/>
        </p:nvSpPr>
        <p:spPr>
          <a:xfrm>
            <a:off x="855768" y="1768013"/>
            <a:ext cx="861670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0" strike="noStrike" spc="-1" dirty="0">
                <a:latin typeface="AR HERMANN"/>
              </a:rPr>
              <a:t>Klasse 4: Deutschunterricht</a:t>
            </a:r>
          </a:p>
          <a:p>
            <a:endParaRPr lang="de-DE" sz="5400" spc="-1" dirty="0">
              <a:solidFill>
                <a:srgbClr val="00CC00"/>
              </a:solidFill>
              <a:latin typeface="AR HERMANN"/>
            </a:endParaRPr>
          </a:p>
          <a:p>
            <a:r>
              <a:rPr lang="de-DE" sz="3600" b="0" strike="noStrike" spc="-1" dirty="0">
                <a:latin typeface="AR HERMANN"/>
              </a:rPr>
              <a:t>Klasse 5: Deutsch Herausforderung als Fach</a:t>
            </a:r>
          </a:p>
          <a:p>
            <a:endParaRPr lang="de-DE" spc="-1" dirty="0">
              <a:solidFill>
                <a:srgbClr val="00CC00"/>
              </a:solidFill>
              <a:latin typeface="AR HERMAN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Schreiben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Argumentieren</a:t>
            </a:r>
          </a:p>
          <a:p>
            <a:endParaRPr lang="de-DE" sz="4400" spc="-1" dirty="0">
              <a:solidFill>
                <a:srgbClr val="00CC00"/>
              </a:solidFill>
              <a:latin typeface="AR HERMANN"/>
            </a:endParaRPr>
          </a:p>
          <a:p>
            <a:endParaRPr lang="de-DE" sz="4400" b="0" strike="noStrike" spc="-1" dirty="0">
              <a:solidFill>
                <a:srgbClr val="000000"/>
              </a:solidFill>
              <a:latin typeface="Calibri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2372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1548</Words>
  <Application>Microsoft Office PowerPoint</Application>
  <PresentationFormat>Breitbild</PresentationFormat>
  <Paragraphs>314</Paragraphs>
  <Slides>16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16</vt:i4>
      </vt:variant>
    </vt:vector>
  </HeadingPairs>
  <TitlesOfParts>
    <vt:vector size="26" baseType="lpstr">
      <vt:lpstr>AR HERMANN</vt:lpstr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Office Theme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Nico Hammel</dc:creator>
  <dc:description/>
  <cp:lastModifiedBy>René Gretscher</cp:lastModifiedBy>
  <cp:revision>44</cp:revision>
  <dcterms:created xsi:type="dcterms:W3CDTF">2016-11-21T20:06:53Z</dcterms:created>
  <dcterms:modified xsi:type="dcterms:W3CDTF">2023-06-06T08:22:06Z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9</vt:i4>
  </property>
  <property fmtid="{D5CDD505-2E9C-101B-9397-08002B2CF9AE}" pid="8" name="PresentationFormat">
    <vt:lpwstr>Breitbild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11</vt:i4>
  </property>
</Properties>
</file>